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0" r:id="rId3"/>
    <p:sldId id="261" r:id="rId4"/>
    <p:sldId id="262" r:id="rId5"/>
    <p:sldId id="264" r:id="rId6"/>
    <p:sldId id="265" r:id="rId7"/>
    <p:sldId id="267" r:id="rId8"/>
    <p:sldId id="268" r:id="rId9"/>
    <p:sldId id="288" r:id="rId10"/>
    <p:sldId id="289" r:id="rId11"/>
    <p:sldId id="290" r:id="rId12"/>
    <p:sldId id="259" r:id="rId13"/>
    <p:sldId id="257" r:id="rId14"/>
    <p:sldId id="280" r:id="rId15"/>
    <p:sldId id="270" r:id="rId16"/>
    <p:sldId id="271" r:id="rId17"/>
    <p:sldId id="272" r:id="rId18"/>
    <p:sldId id="286" r:id="rId19"/>
    <p:sldId id="258" r:id="rId20"/>
    <p:sldId id="273" r:id="rId21"/>
    <p:sldId id="282" r:id="rId22"/>
    <p:sldId id="283" r:id="rId23"/>
    <p:sldId id="284" r:id="rId24"/>
    <p:sldId id="287"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1" autoAdjust="0"/>
    <p:restoredTop sz="94660"/>
  </p:normalViewPr>
  <p:slideViewPr>
    <p:cSldViewPr snapToGrid="0">
      <p:cViewPr>
        <p:scale>
          <a:sx n="78" d="100"/>
          <a:sy n="78" d="100"/>
        </p:scale>
        <p:origin x="7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8C86186-3F05-45A1-BE18-CFFBAA9F625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06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6C3DEA-0CFB-4DBD-B138-2B3864DD2836}"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86186-3F05-45A1-BE18-CFFBAA9F625E}" type="slidenum">
              <a:rPr lang="en-US" smtClean="0"/>
              <a:t>‹#›</a:t>
            </a:fld>
            <a:endParaRPr lang="en-US"/>
          </a:p>
        </p:txBody>
      </p:sp>
    </p:spTree>
    <p:extLst>
      <p:ext uri="{BB962C8B-B14F-4D97-AF65-F5344CB8AC3E}">
        <p14:creationId xmlns:p14="http://schemas.microsoft.com/office/powerpoint/2010/main" val="289495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34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77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spTree>
    <p:extLst>
      <p:ext uri="{BB962C8B-B14F-4D97-AF65-F5344CB8AC3E}">
        <p14:creationId xmlns:p14="http://schemas.microsoft.com/office/powerpoint/2010/main" val="336712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58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612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630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0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spTree>
    <p:extLst>
      <p:ext uri="{BB962C8B-B14F-4D97-AF65-F5344CB8AC3E}">
        <p14:creationId xmlns:p14="http://schemas.microsoft.com/office/powerpoint/2010/main" val="3336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6C3DEA-0CFB-4DBD-B138-2B3864DD283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86186-3F05-45A1-BE18-CFFBAA9F625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10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6C3DEA-0CFB-4DBD-B138-2B3864DD2836}"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86186-3F05-45A1-BE18-CFFBAA9F625E}" type="slidenum">
              <a:rPr lang="en-US" smtClean="0"/>
              <a:t>‹#›</a:t>
            </a:fld>
            <a:endParaRPr lang="en-US"/>
          </a:p>
        </p:txBody>
      </p:sp>
    </p:spTree>
    <p:extLst>
      <p:ext uri="{BB962C8B-B14F-4D97-AF65-F5344CB8AC3E}">
        <p14:creationId xmlns:p14="http://schemas.microsoft.com/office/powerpoint/2010/main" val="203782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6C3DEA-0CFB-4DBD-B138-2B3864DD2836}"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86186-3F05-45A1-BE18-CFFBAA9F625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99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6C3DEA-0CFB-4DBD-B138-2B3864DD2836}"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86186-3F05-45A1-BE18-CFFBAA9F62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28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C3DEA-0CFB-4DBD-B138-2B3864DD2836}" type="datetimeFigureOut">
              <a:rPr lang="en-US" smtClean="0"/>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C86186-3F05-45A1-BE18-CFFBAA9F625E}" type="slidenum">
              <a:rPr lang="en-US" smtClean="0"/>
              <a:t>‹#›</a:t>
            </a:fld>
            <a:endParaRPr lang="en-US"/>
          </a:p>
        </p:txBody>
      </p:sp>
    </p:spTree>
    <p:extLst>
      <p:ext uri="{BB962C8B-B14F-4D97-AF65-F5344CB8AC3E}">
        <p14:creationId xmlns:p14="http://schemas.microsoft.com/office/powerpoint/2010/main" val="188354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6C3DEA-0CFB-4DBD-B138-2B3864DD2836}"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86186-3F05-45A1-BE18-CFFBAA9F625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00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6C3DEA-0CFB-4DBD-B138-2B3864DD2836}"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86186-3F05-45A1-BE18-CFFBAA9F625E}" type="slidenum">
              <a:rPr lang="en-US" smtClean="0"/>
              <a:t>‹#›</a:t>
            </a:fld>
            <a:endParaRPr lang="en-US"/>
          </a:p>
        </p:txBody>
      </p:sp>
    </p:spTree>
    <p:extLst>
      <p:ext uri="{BB962C8B-B14F-4D97-AF65-F5344CB8AC3E}">
        <p14:creationId xmlns:p14="http://schemas.microsoft.com/office/powerpoint/2010/main" val="402681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6C3DEA-0CFB-4DBD-B138-2B3864DD2836}" type="datetimeFigureOut">
              <a:rPr lang="en-US" smtClean="0"/>
              <a:t>5/10/2020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C86186-3F05-45A1-BE18-CFFBAA9F625E}" type="slidenum">
              <a:rPr lang="en-US" smtClean="0"/>
              <a:t>‹#›</a:t>
            </a:fld>
            <a:endParaRPr lang="en-US"/>
          </a:p>
        </p:txBody>
      </p:sp>
    </p:spTree>
    <p:extLst>
      <p:ext uri="{BB962C8B-B14F-4D97-AF65-F5344CB8AC3E}">
        <p14:creationId xmlns:p14="http://schemas.microsoft.com/office/powerpoint/2010/main" val="24650016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sycnet.apa.org/record/2018-05343-001" TargetMode="External"/><Relationship Id="rId2" Type="http://schemas.openxmlformats.org/officeDocument/2006/relationships/hyperlink" Target="https://discovery.ucl.ac.uk/id/eprint/1573307/" TargetMode="External"/><Relationship Id="rId1" Type="http://schemas.openxmlformats.org/officeDocument/2006/relationships/slideLayout" Target="../slideLayouts/slideLayout2.xml"/><Relationship Id="rId4" Type="http://schemas.openxmlformats.org/officeDocument/2006/relationships/hyperlink" Target="https://www.cdc.gov/ncbddd/autism/fact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ncbddd/developmentaldisabilities/fact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869" y="1450427"/>
            <a:ext cx="7357242" cy="1699665"/>
          </a:xfrm>
        </p:spPr>
        <p:txBody>
          <a:bodyPr>
            <a:normAutofit/>
          </a:bodyPr>
          <a:lstStyle/>
          <a:p>
            <a:r>
              <a:rPr lang="en-US" sz="4000" dirty="0" smtClean="0"/>
              <a:t>Cognitive Disabilities in Education:                         How the brain works</a:t>
            </a:r>
            <a:endParaRPr lang="en-US" sz="4000" dirty="0"/>
          </a:p>
        </p:txBody>
      </p:sp>
      <p:sp>
        <p:nvSpPr>
          <p:cNvPr id="3" name="Subtitle 2"/>
          <p:cNvSpPr>
            <a:spLocks noGrp="1"/>
          </p:cNvSpPr>
          <p:nvPr>
            <p:ph type="subTitle" idx="1"/>
          </p:nvPr>
        </p:nvSpPr>
        <p:spPr/>
        <p:txBody>
          <a:bodyPr>
            <a:normAutofit fontScale="77500" lnSpcReduction="20000"/>
          </a:bodyPr>
          <a:lstStyle/>
          <a:p>
            <a:r>
              <a:rPr lang="en-US" dirty="0" smtClean="0"/>
              <a:t>Enita Elecia Barrett </a:t>
            </a:r>
            <a:r>
              <a:rPr lang="en-US" dirty="0" err="1" smtClean="0"/>
              <a:t>EdD</a:t>
            </a:r>
            <a:endParaRPr lang="en-US" dirty="0" smtClean="0"/>
          </a:p>
          <a:p>
            <a:r>
              <a:rPr lang="en-US" dirty="0" smtClean="0"/>
              <a:t>Lecturer/Special Needs Support Lead</a:t>
            </a:r>
          </a:p>
          <a:p>
            <a:r>
              <a:rPr lang="en-US" dirty="0" smtClean="0"/>
              <a:t>Qatar University Foundation Program</a:t>
            </a:r>
          </a:p>
          <a:p>
            <a:r>
              <a:rPr lang="en-US" dirty="0" smtClean="0"/>
              <a:t>12 March 2020</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4020" t="14014" r="5926" b="13577"/>
          <a:stretch/>
        </p:blipFill>
        <p:spPr bwMode="auto">
          <a:xfrm>
            <a:off x="1755229" y="195526"/>
            <a:ext cx="8156026" cy="798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34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Abilities</a:t>
            </a:r>
            <a:endParaRPr lang="en-US" dirty="0"/>
          </a:p>
        </p:txBody>
      </p:sp>
      <p:sp>
        <p:nvSpPr>
          <p:cNvPr id="3" name="Content Placeholder 2"/>
          <p:cNvSpPr>
            <a:spLocks noGrp="1"/>
          </p:cNvSpPr>
          <p:nvPr>
            <p:ph idx="1"/>
          </p:nvPr>
        </p:nvSpPr>
        <p:spPr/>
        <p:txBody>
          <a:bodyPr/>
          <a:lstStyle/>
          <a:p>
            <a:r>
              <a:rPr lang="en-US" dirty="0"/>
              <a:t>The learning, thinking, and problem-solving abilities of people with ASD can range from </a:t>
            </a:r>
            <a:r>
              <a:rPr lang="en-US" b="1" dirty="0"/>
              <a:t>gifted to severely challenged</a:t>
            </a:r>
            <a:r>
              <a:rPr lang="en-US" dirty="0"/>
              <a:t>. Some people with ASD need a lot of help in their daily lives; others need less</a:t>
            </a:r>
            <a:r>
              <a:rPr lang="en-US" dirty="0" smtClean="0"/>
              <a:t>.  (</a:t>
            </a:r>
            <a:r>
              <a:rPr lang="en-US" i="1" dirty="0"/>
              <a:t>T</a:t>
            </a:r>
            <a:r>
              <a:rPr lang="en-US" i="1" dirty="0" smtClean="0"/>
              <a:t>he Spectrum</a:t>
            </a:r>
            <a:r>
              <a:rPr lang="en-US" dirty="0" smtClean="0"/>
              <a:t>)</a:t>
            </a:r>
            <a:endParaRPr lang="en-US" dirty="0"/>
          </a:p>
          <a:p>
            <a:endParaRPr lang="en-US" dirty="0"/>
          </a:p>
        </p:txBody>
      </p:sp>
    </p:spTree>
    <p:extLst>
      <p:ext uri="{BB962C8B-B14F-4D97-AF65-F5344CB8AC3E}">
        <p14:creationId xmlns:p14="http://schemas.microsoft.com/office/powerpoint/2010/main" val="686345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957" y="642551"/>
            <a:ext cx="9284043" cy="5597612"/>
          </a:xfrm>
          <a:prstGeom prst="rect">
            <a:avLst/>
          </a:prstGeom>
        </p:spPr>
      </p:pic>
    </p:spTree>
    <p:extLst>
      <p:ext uri="{BB962C8B-B14F-4D97-AF65-F5344CB8AC3E}">
        <p14:creationId xmlns:p14="http://schemas.microsoft.com/office/powerpoint/2010/main" val="391563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9" y="638003"/>
            <a:ext cx="9811264" cy="5466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7085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455" y="672662"/>
            <a:ext cx="7378262" cy="5486400"/>
          </a:xfrm>
          <a:prstGeom prst="rect">
            <a:avLst/>
          </a:prstGeom>
        </p:spPr>
      </p:pic>
    </p:spTree>
    <p:extLst>
      <p:ext uri="{BB962C8B-B14F-4D97-AF65-F5344CB8AC3E}">
        <p14:creationId xmlns:p14="http://schemas.microsoft.com/office/powerpoint/2010/main" val="3249594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3x335_your_brain_with_adhd_vide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77" y="613012"/>
            <a:ext cx="4578824" cy="5467066"/>
          </a:xfrm>
          <a:prstGeom prst="rect">
            <a:avLst/>
          </a:prstGeom>
          <a:ln>
            <a:solidFill>
              <a:sysClr val="windowText" lastClr="000000"/>
            </a:solidFill>
          </a:ln>
        </p:spPr>
      </p:pic>
      <p:pic>
        <p:nvPicPr>
          <p:cNvPr id="3" name="Content Placeholder 6"/>
          <p:cNvPicPr>
            <a:picLocks noChangeAspect="1"/>
          </p:cNvPicPr>
          <p:nvPr/>
        </p:nvPicPr>
        <p:blipFill>
          <a:blip r:embed="rId3"/>
          <a:stretch>
            <a:fillRect/>
          </a:stretch>
        </p:blipFill>
        <p:spPr>
          <a:xfrm>
            <a:off x="5844747" y="613012"/>
            <a:ext cx="5684108" cy="5467065"/>
          </a:xfrm>
          <a:prstGeom prst="rect">
            <a:avLst/>
          </a:prstGeom>
        </p:spPr>
      </p:pic>
    </p:spTree>
    <p:extLst>
      <p:ext uri="{BB962C8B-B14F-4D97-AF65-F5344CB8AC3E}">
        <p14:creationId xmlns:p14="http://schemas.microsoft.com/office/powerpoint/2010/main" val="75642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DHD WHAT IT 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74" y="568412"/>
            <a:ext cx="10503242" cy="57088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23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77" y="654908"/>
            <a:ext cx="10639166" cy="5313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00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YPES OF AD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614149"/>
            <a:ext cx="4905633" cy="55068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023" y="614149"/>
            <a:ext cx="5189836" cy="56717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55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303" y="543697"/>
            <a:ext cx="8526162" cy="53999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129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Dyslexia</a:t>
            </a:r>
            <a:endParaRPr lang="en-US" dirty="0"/>
          </a:p>
        </p:txBody>
      </p:sp>
      <p:sp>
        <p:nvSpPr>
          <p:cNvPr id="5" name="Content Placeholder 4"/>
          <p:cNvSpPr>
            <a:spLocks noGrp="1"/>
          </p:cNvSpPr>
          <p:nvPr>
            <p:ph idx="1"/>
          </p:nvPr>
        </p:nvSpPr>
        <p:spPr/>
        <p:txBody>
          <a:bodyPr/>
          <a:lstStyle/>
          <a:p>
            <a:r>
              <a:rPr lang="en-US" dirty="0" smtClean="0"/>
              <a:t>Dyslexia involves troubles connecting the sounds that make up works with the letters that represent those sounds.</a:t>
            </a:r>
          </a:p>
          <a:p>
            <a:endParaRPr lang="en-US" dirty="0"/>
          </a:p>
          <a:p>
            <a:endParaRPr lang="en-US" dirty="0" smtClean="0"/>
          </a:p>
          <a:p>
            <a:endParaRPr lang="en-US" dirty="0"/>
          </a:p>
          <a:p>
            <a:r>
              <a:rPr lang="en-US" dirty="0"/>
              <a:t>https://www.understood.org/en/learning-thinking-differences/child-learning-disabilities/dyslexia/video-dyslexia-and-the-brain</a:t>
            </a:r>
          </a:p>
        </p:txBody>
      </p:sp>
    </p:spTree>
    <p:extLst>
      <p:ext uri="{BB962C8B-B14F-4D97-AF65-F5344CB8AC3E}">
        <p14:creationId xmlns:p14="http://schemas.microsoft.com/office/powerpoint/2010/main" val="146373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Discuss the relationships between parts of the brain and common human tendencies in an effort to arrive at an understanding of brain functions that  influence  varying levels learning abilities.</a:t>
            </a:r>
            <a:endParaRPr lang="en-US" dirty="0"/>
          </a:p>
          <a:p>
            <a:r>
              <a:rPr lang="en-US" dirty="0" smtClean="0"/>
              <a:t>We will look at three specific types of disabilities  ASD-  Giftedness, ADHD-Dyslexia,  discuss characteristics and reflect on our own classroom experiences to arrive at some of the ways these differences are sometimes manifested among older students.</a:t>
            </a:r>
          </a:p>
        </p:txBody>
      </p:sp>
    </p:spTree>
    <p:extLst>
      <p:ext uri="{BB962C8B-B14F-4D97-AF65-F5344CB8AC3E}">
        <p14:creationId xmlns:p14="http://schemas.microsoft.com/office/powerpoint/2010/main" val="715005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90550"/>
            <a:ext cx="10972800" cy="5676900"/>
          </a:xfrm>
          <a:prstGeom prst="rect">
            <a:avLst/>
          </a:prstGeom>
        </p:spPr>
      </p:pic>
    </p:spTree>
    <p:extLst>
      <p:ext uri="{BB962C8B-B14F-4D97-AF65-F5344CB8AC3E}">
        <p14:creationId xmlns:p14="http://schemas.microsoft.com/office/powerpoint/2010/main" val="220544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55587"/>
          </a:xfrm>
        </p:spPr>
        <p:txBody>
          <a:bodyPr/>
          <a:lstStyle/>
          <a:p>
            <a:r>
              <a:rPr lang="en-US" dirty="0" smtClean="0"/>
              <a:t>Secondary Disabilities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Result of social interactions</a:t>
            </a:r>
          </a:p>
          <a:p>
            <a:r>
              <a:rPr lang="en-US" dirty="0" smtClean="0"/>
              <a:t>Result of natural instinct  to survive</a:t>
            </a:r>
          </a:p>
          <a:p>
            <a:r>
              <a:rPr lang="en-US" dirty="0" smtClean="0"/>
              <a:t>Maybe negative habits- including learned helplessness</a:t>
            </a:r>
          </a:p>
          <a:p>
            <a:endParaRPr lang="en-US" dirty="0"/>
          </a:p>
          <a:p>
            <a:r>
              <a:rPr lang="en-US" dirty="0" smtClean="0"/>
              <a:t>Learned helplessness</a:t>
            </a:r>
          </a:p>
          <a:p>
            <a:pPr>
              <a:buFontTx/>
              <a:buChar char="-"/>
            </a:pPr>
            <a:r>
              <a:rPr lang="en-US" dirty="0" smtClean="0"/>
              <a:t>Comes from a place of self pity and manifested by students who believe that their abilities are far less than they actually are, and therefore expects others to  do for the.</a:t>
            </a:r>
          </a:p>
          <a:p>
            <a:pPr>
              <a:buFontTx/>
              <a:buChar char="-"/>
            </a:pPr>
            <a:r>
              <a:rPr lang="en-US" dirty="0"/>
              <a:t> </a:t>
            </a:r>
            <a:r>
              <a:rPr lang="en-US" dirty="0" smtClean="0"/>
              <a:t>a reliance/over dependence on others</a:t>
            </a:r>
            <a:endParaRPr lang="en-US" dirty="0"/>
          </a:p>
        </p:txBody>
      </p:sp>
    </p:spTree>
    <p:extLst>
      <p:ext uri="{BB962C8B-B14F-4D97-AF65-F5344CB8AC3E}">
        <p14:creationId xmlns:p14="http://schemas.microsoft.com/office/powerpoint/2010/main" val="261570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National Autistic Society’s  SPELL Framework  </a:t>
            </a:r>
            <a:endParaRPr lang="en-US" dirty="0"/>
          </a:p>
        </p:txBody>
      </p:sp>
      <p:sp>
        <p:nvSpPr>
          <p:cNvPr id="3" name="Content Placeholder 2"/>
          <p:cNvSpPr>
            <a:spLocks noGrp="1"/>
          </p:cNvSpPr>
          <p:nvPr>
            <p:ph idx="1"/>
          </p:nvPr>
        </p:nvSpPr>
        <p:spPr/>
        <p:txBody>
          <a:bodyPr/>
          <a:lstStyle/>
          <a:p>
            <a:r>
              <a:rPr lang="en-US" dirty="0"/>
              <a:t>SPELL is </a:t>
            </a:r>
            <a:r>
              <a:rPr lang="en-US" dirty="0" smtClean="0"/>
              <a:t>a framework </a:t>
            </a:r>
            <a:r>
              <a:rPr lang="en-US" dirty="0"/>
              <a:t>for understanding and responding to the needs of children and adults on the autism </a:t>
            </a:r>
            <a:r>
              <a:rPr lang="en-US" dirty="0" smtClean="0"/>
              <a:t>spectrum</a:t>
            </a:r>
          </a:p>
          <a:p>
            <a:r>
              <a:rPr lang="en-US" dirty="0" smtClean="0"/>
              <a:t>. </a:t>
            </a:r>
            <a:r>
              <a:rPr lang="en-US" dirty="0"/>
              <a:t>It focuses on five principles that have been identified as vital elements of best practice in autism, and </a:t>
            </a:r>
            <a:r>
              <a:rPr lang="en-US" dirty="0" smtClean="0"/>
              <a:t>emphasizes </a:t>
            </a:r>
            <a:r>
              <a:rPr lang="en-US" dirty="0"/>
              <a:t>ways to change the environment and our approaches to meet the specific needs of each person</a:t>
            </a:r>
            <a:r>
              <a:rPr lang="en-US" dirty="0" smtClean="0"/>
              <a:t>.</a:t>
            </a:r>
          </a:p>
          <a:p>
            <a:endParaRPr lang="en-US" dirty="0"/>
          </a:p>
          <a:p>
            <a:pPr marL="0" indent="0">
              <a:buNone/>
            </a:pPr>
            <a:r>
              <a:rPr lang="en-US" dirty="0"/>
              <a:t>https://www.autism.org.uk/about/strategies/spell.aspx</a:t>
            </a:r>
          </a:p>
        </p:txBody>
      </p:sp>
    </p:spTree>
    <p:extLst>
      <p:ext uri="{BB962C8B-B14F-4D97-AF65-F5344CB8AC3E}">
        <p14:creationId xmlns:p14="http://schemas.microsoft.com/office/powerpoint/2010/main" val="876123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a:t>
            </a:r>
            <a:r>
              <a:rPr lang="en-US" dirty="0"/>
              <a:t>  - STRUCTURE (get to know child, +, </a:t>
            </a:r>
            <a:r>
              <a:rPr lang="en-US" dirty="0" err="1" smtClean="0"/>
              <a:t>eg</a:t>
            </a:r>
            <a:r>
              <a:rPr lang="en-US" dirty="0" smtClean="0"/>
              <a:t>. describe       </a:t>
            </a:r>
          </a:p>
          <a:p>
            <a:pPr marL="0" indent="0">
              <a:buNone/>
            </a:pPr>
            <a:r>
              <a:rPr lang="en-US" dirty="0"/>
              <a:t> </a:t>
            </a:r>
            <a:r>
              <a:rPr lang="en-US" dirty="0" smtClean="0"/>
              <a:t>          behavior/meltdown/shutdown</a:t>
            </a:r>
            <a:r>
              <a:rPr lang="en-US" dirty="0"/>
              <a:t>)</a:t>
            </a:r>
          </a:p>
          <a:p>
            <a:r>
              <a:rPr lang="en-US" b="1" dirty="0"/>
              <a:t>P</a:t>
            </a:r>
            <a:r>
              <a:rPr lang="en-US" dirty="0"/>
              <a:t>  </a:t>
            </a:r>
            <a:r>
              <a:rPr lang="en-US" dirty="0" smtClean="0"/>
              <a:t>- Positive </a:t>
            </a:r>
            <a:r>
              <a:rPr lang="en-US" dirty="0"/>
              <a:t>+no judgement + </a:t>
            </a:r>
            <a:r>
              <a:rPr lang="en-US" dirty="0" smtClean="0">
                <a:latin typeface="SimSun"/>
                <a:ea typeface="SimSun"/>
              </a:rPr>
              <a:t>encouraging</a:t>
            </a:r>
            <a:r>
              <a:rPr lang="en-US" dirty="0" smtClean="0">
                <a:ea typeface="SimSun"/>
              </a:rPr>
              <a:t> </a:t>
            </a:r>
            <a:r>
              <a:rPr lang="en-US" dirty="0">
                <a:ea typeface="SimSun"/>
              </a:rPr>
              <a:t>language  </a:t>
            </a:r>
            <a:endParaRPr lang="en-US" dirty="0" smtClean="0">
              <a:ea typeface="SimSun"/>
            </a:endParaRPr>
          </a:p>
          <a:p>
            <a:r>
              <a:rPr lang="en-US" b="1" dirty="0" smtClean="0"/>
              <a:t>E</a:t>
            </a:r>
            <a:r>
              <a:rPr lang="en-US" dirty="0" smtClean="0"/>
              <a:t>  </a:t>
            </a:r>
            <a:r>
              <a:rPr lang="en-US" dirty="0"/>
              <a:t>- Empathy- understand person, double empathy, sensory processing assessment, </a:t>
            </a:r>
            <a:endParaRPr lang="en-US" dirty="0" smtClean="0"/>
          </a:p>
          <a:p>
            <a:pPr marL="0" indent="0">
              <a:buNone/>
            </a:pPr>
            <a:r>
              <a:rPr lang="en-US" dirty="0"/>
              <a:t> </a:t>
            </a:r>
            <a:r>
              <a:rPr lang="en-US" dirty="0" smtClean="0"/>
              <a:t>          self aware (Operate from a place of mindfulness)</a:t>
            </a:r>
            <a:endParaRPr lang="en-US" dirty="0"/>
          </a:p>
          <a:p>
            <a:r>
              <a:rPr lang="en-US" b="1" dirty="0"/>
              <a:t>L</a:t>
            </a:r>
            <a:r>
              <a:rPr lang="en-US" dirty="0"/>
              <a:t>  - Low arousal- non confrontational, meet </a:t>
            </a:r>
            <a:r>
              <a:rPr lang="en-US" dirty="0" smtClean="0"/>
              <a:t>sense needs</a:t>
            </a:r>
            <a:r>
              <a:rPr lang="en-US" dirty="0"/>
              <a:t>, environment, allow self </a:t>
            </a:r>
            <a:endParaRPr lang="en-US" dirty="0" smtClean="0"/>
          </a:p>
          <a:p>
            <a:pPr marL="0" indent="0">
              <a:buNone/>
            </a:pPr>
            <a:r>
              <a:rPr lang="en-US" dirty="0"/>
              <a:t> </a:t>
            </a:r>
            <a:r>
              <a:rPr lang="en-US" dirty="0" smtClean="0"/>
              <a:t>          calming</a:t>
            </a:r>
            <a:r>
              <a:rPr lang="en-US" dirty="0"/>
              <a:t>, </a:t>
            </a:r>
            <a:r>
              <a:rPr lang="en-US" dirty="0" smtClean="0"/>
              <a:t> keep busy</a:t>
            </a:r>
            <a:endParaRPr lang="en-US" dirty="0"/>
          </a:p>
          <a:p>
            <a:r>
              <a:rPr lang="en-US" b="1" dirty="0"/>
              <a:t>L  </a:t>
            </a:r>
            <a:r>
              <a:rPr lang="en-US" b="1" dirty="0" smtClean="0"/>
              <a:t>- </a:t>
            </a:r>
            <a:r>
              <a:rPr lang="en-US" dirty="0" smtClean="0"/>
              <a:t>Links   </a:t>
            </a:r>
            <a:r>
              <a:rPr lang="en-US" dirty="0"/>
              <a:t>- involve child, family support  -consistent, child  </a:t>
            </a:r>
            <a:r>
              <a:rPr lang="en-US" dirty="0" smtClean="0"/>
              <a:t>centered     </a:t>
            </a:r>
            <a:endParaRPr lang="en-US" dirty="0"/>
          </a:p>
          <a:p>
            <a:endParaRPr lang="en-US" dirty="0"/>
          </a:p>
        </p:txBody>
      </p:sp>
    </p:spTree>
    <p:extLst>
      <p:ext uri="{BB962C8B-B14F-4D97-AF65-F5344CB8AC3E}">
        <p14:creationId xmlns:p14="http://schemas.microsoft.com/office/powerpoint/2010/main" val="1853351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Relevant Quotes from Fellow Presenters QUFP AE-Days Webinars 2020</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Chris Stryker- urged us to rethink our approaches as we adopt to our online situations- Recalibrate</a:t>
            </a:r>
          </a:p>
          <a:p>
            <a:pPr marL="0" indent="0">
              <a:buNone/>
            </a:pPr>
            <a:r>
              <a:rPr lang="en-US" dirty="0" smtClean="0"/>
              <a:t>	We are in prisons created by our perceptions. “Shakespeare”.  </a:t>
            </a:r>
            <a:r>
              <a:rPr lang="en-US" i="1" dirty="0" smtClean="0"/>
              <a:t>We always possess the power to change 	our attitudes.</a:t>
            </a:r>
          </a:p>
          <a:p>
            <a:r>
              <a:rPr lang="en-US" dirty="0" smtClean="0"/>
              <a:t>Aaron </a:t>
            </a:r>
            <a:r>
              <a:rPr lang="en-US" dirty="0" err="1" smtClean="0"/>
              <a:t>Balick</a:t>
            </a:r>
            <a:r>
              <a:rPr lang="en-US" dirty="0" smtClean="0"/>
              <a:t> advised us to check our thinking. If we are not emotionally intelligent we may not use what we learn effectively. </a:t>
            </a:r>
            <a:r>
              <a:rPr lang="en-US" i="1" dirty="0" smtClean="0"/>
              <a:t>This awareness of emotional health can go a long way if transferred to and utilized in our </a:t>
            </a:r>
            <a:r>
              <a:rPr lang="en-US" i="1" dirty="0" err="1" smtClean="0"/>
              <a:t>clacssrooms</a:t>
            </a:r>
            <a:r>
              <a:rPr lang="en-US" i="1" dirty="0" smtClean="0"/>
              <a:t>.</a:t>
            </a:r>
          </a:p>
          <a:p>
            <a:r>
              <a:rPr lang="en-US" dirty="0" smtClean="0"/>
              <a:t>Naima Sarfraz used a quote – Vulnerability is a bridge to build connection. </a:t>
            </a:r>
            <a:r>
              <a:rPr lang="en-US" i="1" dirty="0" smtClean="0"/>
              <a:t>It is ok to tell ask the student to tell you how you can best help him or her.</a:t>
            </a:r>
          </a:p>
          <a:p>
            <a:r>
              <a:rPr lang="en-US" dirty="0" smtClean="0"/>
              <a:t>Judy Thompson- 80% of the neurons in the brain are dedicated to finding patterns via the synapses.  </a:t>
            </a:r>
            <a:r>
              <a:rPr lang="en-US" i="1" dirty="0" smtClean="0"/>
              <a:t>Consider the students who has deficits in ability  to find patterns that facilitate learning.</a:t>
            </a:r>
            <a:endParaRPr lang="en-US" i="1" dirty="0"/>
          </a:p>
        </p:txBody>
      </p:sp>
    </p:spTree>
    <p:extLst>
      <p:ext uri="{BB962C8B-B14F-4D97-AF65-F5344CB8AC3E}">
        <p14:creationId xmlns:p14="http://schemas.microsoft.com/office/powerpoint/2010/main" val="672731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09598"/>
          </a:xfrm>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sz="2500" dirty="0" smtClean="0">
                <a:latin typeface="Times New Roman" panose="02020603050405020304" pitchFamily="18" charset="0"/>
                <a:cs typeface="Times New Roman" panose="02020603050405020304" pitchFamily="18" charset="0"/>
              </a:rPr>
              <a:t>Goldstein</a:t>
            </a:r>
            <a:r>
              <a:rPr lang="en-US" sz="2500" dirty="0">
                <a:latin typeface="Times New Roman" panose="02020603050405020304" pitchFamily="18" charset="0"/>
                <a:cs typeface="Times New Roman" panose="02020603050405020304" pitchFamily="18" charset="0"/>
              </a:rPr>
              <a:t>, S. &amp; </a:t>
            </a:r>
            <a:r>
              <a:rPr lang="en-US" sz="2500" dirty="0" err="1">
                <a:latin typeface="Times New Roman" panose="02020603050405020304" pitchFamily="18" charset="0"/>
                <a:cs typeface="Times New Roman" panose="02020603050405020304" pitchFamily="18" charset="0"/>
              </a:rPr>
              <a:t>Schwebach</a:t>
            </a:r>
            <a:r>
              <a:rPr lang="en-US" sz="2500" dirty="0">
                <a:latin typeface="Times New Roman" panose="02020603050405020304" pitchFamily="18" charset="0"/>
                <a:cs typeface="Times New Roman" panose="02020603050405020304" pitchFamily="18" charset="0"/>
              </a:rPr>
              <a:t>, A. (2004). The Comorbidity of Pervasive Developmental Disorder and Attention Deficit Hyperactivity Disorder: Results of a Retrospective Chart Review. </a:t>
            </a:r>
            <a:r>
              <a:rPr lang="en-US" sz="2500" i="1" dirty="0">
                <a:latin typeface="Times New Roman" panose="02020603050405020304" pitchFamily="18" charset="0"/>
                <a:cs typeface="Times New Roman" panose="02020603050405020304" pitchFamily="18" charset="0"/>
              </a:rPr>
              <a:t>Journal of Autism and Developmental Disorders, 34(3), </a:t>
            </a:r>
            <a:r>
              <a:rPr lang="en-US" sz="2500" dirty="0">
                <a:latin typeface="Times New Roman" panose="02020603050405020304" pitchFamily="18" charset="0"/>
                <a:cs typeface="Times New Roman" panose="02020603050405020304" pitchFamily="18" charset="0"/>
              </a:rPr>
              <a:t>329-339</a:t>
            </a:r>
            <a:r>
              <a:rPr lang="en-US" sz="2500" i="1" dirty="0" smtClean="0">
                <a:latin typeface="Times New Roman" panose="02020603050405020304" pitchFamily="18" charset="0"/>
                <a:cs typeface="Times New Roman" panose="02020603050405020304" pitchFamily="18" charset="0"/>
              </a:rPr>
              <a:t>.</a:t>
            </a:r>
          </a:p>
          <a:p>
            <a:r>
              <a:rPr lang="en-US" sz="2500" dirty="0" err="1" smtClean="0">
                <a:latin typeface="Times New Roman" panose="02020603050405020304" pitchFamily="18" charset="0"/>
                <a:cs typeface="Times New Roman" panose="02020603050405020304" pitchFamily="18" charset="0"/>
              </a:rPr>
              <a:t>Guenivere</a:t>
            </a:r>
            <a:r>
              <a:rPr lang="en-US" sz="2500" dirty="0">
                <a:latin typeface="Times New Roman" panose="02020603050405020304" pitchFamily="18" charset="0"/>
                <a:cs typeface="Times New Roman" panose="02020603050405020304" pitchFamily="18" charset="0"/>
              </a:rPr>
              <a:t> Eden https://www.understood.org/en/learning-thinking-differences/child-learning-disabilities/dyslexia/video-dyslexia-and-the-brain</a:t>
            </a:r>
          </a:p>
          <a:p>
            <a:r>
              <a:rPr lang="en-US" sz="2500" dirty="0" err="1">
                <a:latin typeface="Times New Roman" panose="02020603050405020304" pitchFamily="18" charset="0"/>
                <a:cs typeface="Times New Roman" panose="02020603050405020304" pitchFamily="18" charset="0"/>
              </a:rPr>
              <a:t>Jahromi</a:t>
            </a:r>
            <a:r>
              <a:rPr lang="en-US" sz="2500" dirty="0">
                <a:latin typeface="Times New Roman" panose="02020603050405020304" pitchFamily="18" charset="0"/>
                <a:cs typeface="Times New Roman" panose="02020603050405020304" pitchFamily="18" charset="0"/>
              </a:rPr>
              <a:t>, L.B., </a:t>
            </a:r>
            <a:r>
              <a:rPr lang="en-US" sz="2500" dirty="0" err="1">
                <a:latin typeface="Times New Roman" panose="02020603050405020304" pitchFamily="18" charset="0"/>
                <a:cs typeface="Times New Roman" panose="02020603050405020304" pitchFamily="18" charset="0"/>
              </a:rPr>
              <a:t>Kasari</a:t>
            </a:r>
            <a:r>
              <a:rPr lang="en-US" sz="2500" dirty="0">
                <a:latin typeface="Times New Roman" panose="02020603050405020304" pitchFamily="18" charset="0"/>
                <a:cs typeface="Times New Roman" panose="02020603050405020304" pitchFamily="18" charset="0"/>
              </a:rPr>
              <a:t>, C.L., McCracken, J.T., Lee, S.E., et al. (2009). Positive effects of methylphenidate on social communication and self-regulation in children with Pervasive Developmental Disorders and Hyperactivity. </a:t>
            </a:r>
            <a:r>
              <a:rPr lang="en-US" sz="2500" i="1" dirty="0">
                <a:latin typeface="Times New Roman" panose="02020603050405020304" pitchFamily="18" charset="0"/>
                <a:cs typeface="Times New Roman" panose="02020603050405020304" pitchFamily="18" charset="0"/>
              </a:rPr>
              <a:t>Journal of Autism and Developmental Disorders, 39, </a:t>
            </a:r>
            <a:r>
              <a:rPr lang="en-US" sz="2500" dirty="0">
                <a:latin typeface="Times New Roman" panose="02020603050405020304" pitchFamily="18" charset="0"/>
                <a:cs typeface="Times New Roman" panose="02020603050405020304" pitchFamily="18" charset="0"/>
              </a:rPr>
              <a:t>395-404</a:t>
            </a:r>
            <a:r>
              <a:rPr lang="en-US" sz="2500" dirty="0" smtClean="0">
                <a:latin typeface="Times New Roman" panose="02020603050405020304" pitchFamily="18" charset="0"/>
                <a:cs typeface="Times New Roman" panose="02020603050405020304" pitchFamily="18" charset="0"/>
              </a:rPr>
              <a:t>.</a:t>
            </a:r>
          </a:p>
          <a:p>
            <a:r>
              <a:rPr lang="en-US" sz="2500" dirty="0">
                <a:latin typeface="Times New Roman" panose="02020603050405020304" pitchFamily="18" charset="0"/>
                <a:cs typeface="Times New Roman" panose="02020603050405020304" pitchFamily="18" charset="0"/>
              </a:rPr>
              <a:t>Jensen, E. (2000). Brain-based learning: The new science of teaching and training(revised </a:t>
            </a:r>
            <a:r>
              <a:rPr lang="en-US" sz="2500" dirty="0" err="1">
                <a:latin typeface="Times New Roman" panose="02020603050405020304" pitchFamily="18" charset="0"/>
                <a:cs typeface="Times New Roman" panose="02020603050405020304" pitchFamily="18" charset="0"/>
              </a:rPr>
              <a:t>editi</a:t>
            </a:r>
            <a:r>
              <a:rPr lang="en-US" sz="2500" dirty="0">
                <a:latin typeface="Times New Roman" panose="02020603050405020304" pitchFamily="18" charset="0"/>
                <a:cs typeface="Times New Roman" panose="02020603050405020304" pitchFamily="18" charset="0"/>
              </a:rPr>
              <a:t>-on). Alexandria, VA: ASCD Press.</a:t>
            </a:r>
            <a:endParaRPr lang="en-US" sz="2500" dirty="0">
              <a:latin typeface="Times New Roman" panose="02020603050405020304" pitchFamily="18" charset="0"/>
              <a:cs typeface="Times New Roman" panose="02020603050405020304" pitchFamily="18" charset="0"/>
            </a:endParaRPr>
          </a:p>
          <a:p>
            <a:r>
              <a:rPr lang="en-US" sz="2500" dirty="0" err="1">
                <a:latin typeface="Times New Roman" panose="02020603050405020304" pitchFamily="18" charset="0"/>
                <a:cs typeface="Times New Roman" panose="02020603050405020304" pitchFamily="18" charset="0"/>
              </a:rPr>
              <a:t>Limbert</a:t>
            </a:r>
            <a:r>
              <a:rPr lang="en-US" sz="2500" dirty="0">
                <a:latin typeface="Times New Roman" panose="02020603050405020304" pitchFamily="18" charset="0"/>
                <a:cs typeface="Times New Roman" panose="02020603050405020304" pitchFamily="18" charset="0"/>
              </a:rPr>
              <a:t>, Elizabeth Mary; (2017) An evaluation of the effectiveness of the Local Early Autism </a:t>
            </a:r>
            <a:r>
              <a:rPr lang="en-US" sz="2500" dirty="0" err="1">
                <a:latin typeface="Times New Roman" panose="02020603050405020304" pitchFamily="18" charset="0"/>
                <a:cs typeface="Times New Roman" panose="02020603050405020304" pitchFamily="18" charset="0"/>
              </a:rPr>
              <a:t>Programme</a:t>
            </a:r>
            <a:r>
              <a:rPr lang="en-US" sz="2500" dirty="0">
                <a:latin typeface="Times New Roman" panose="02020603050405020304" pitchFamily="18" charset="0"/>
                <a:cs typeface="Times New Roman" panose="02020603050405020304" pitchFamily="18" charset="0"/>
              </a:rPr>
              <a:t> (LEAP). Doctoral thesis , UCL (University College London). </a:t>
            </a:r>
            <a:endParaRPr lang="en-US" sz="2500" dirty="0" smtClean="0">
              <a:latin typeface="Times New Roman" panose="02020603050405020304" pitchFamily="18" charset="0"/>
              <a:cs typeface="Times New Roman" panose="02020603050405020304" pitchFamily="18" charset="0"/>
            </a:endParaRPr>
          </a:p>
          <a:p>
            <a:r>
              <a:rPr lang="en-US" sz="2500" b="1" dirty="0" smtClean="0">
                <a:latin typeface="Times New Roman" panose="02020603050405020304" pitchFamily="18" charset="0"/>
                <a:cs typeface="Times New Roman" panose="02020603050405020304" pitchFamily="18" charset="0"/>
                <a:hlinkClick r:id="rId2"/>
              </a:rPr>
              <a:t>An </a:t>
            </a:r>
            <a:r>
              <a:rPr lang="en-US" sz="2500" b="1" dirty="0">
                <a:latin typeface="Times New Roman" panose="02020603050405020304" pitchFamily="18" charset="0"/>
                <a:cs typeface="Times New Roman" panose="02020603050405020304" pitchFamily="18" charset="0"/>
                <a:hlinkClick r:id="rId2"/>
              </a:rPr>
              <a:t>evaluation of the effectiveness of the Local Early Autism </a:t>
            </a:r>
            <a:r>
              <a:rPr lang="en-US" sz="2500" b="1" dirty="0" err="1">
                <a:latin typeface="Times New Roman" panose="02020603050405020304" pitchFamily="18" charset="0"/>
                <a:cs typeface="Times New Roman" panose="02020603050405020304" pitchFamily="18" charset="0"/>
                <a:hlinkClick r:id="rId2"/>
              </a:rPr>
              <a:t>Programme</a:t>
            </a:r>
            <a:r>
              <a:rPr lang="en-US" sz="2500" b="1" dirty="0">
                <a:latin typeface="Times New Roman" panose="02020603050405020304" pitchFamily="18" charset="0"/>
                <a:cs typeface="Times New Roman" panose="02020603050405020304" pitchFamily="18" charset="0"/>
                <a:hlinkClick r:id="rId2"/>
              </a:rPr>
              <a:t> (LEAP</a:t>
            </a:r>
            <a:r>
              <a:rPr lang="en-US" sz="2500" b="1" dirty="0" smtClean="0">
                <a:latin typeface="Times New Roman" panose="02020603050405020304" pitchFamily="18" charset="0"/>
                <a:cs typeface="Times New Roman" panose="02020603050405020304" pitchFamily="18" charset="0"/>
                <a:hlinkClick r:id="rId2"/>
              </a:rPr>
              <a:t>)</a:t>
            </a:r>
            <a:r>
              <a:rPr lang="en-US" sz="2500" b="1" dirty="0" smtClean="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S Goldstein - 2018 - psycnet.apa.org</a:t>
            </a:r>
            <a:r>
              <a:rPr lang="en-US" sz="2500" b="1" dirty="0" smtClean="0">
                <a:latin typeface="Times New Roman" panose="02020603050405020304" pitchFamily="18" charset="0"/>
                <a:cs typeface="Times New Roman" panose="02020603050405020304" pitchFamily="18" charset="0"/>
                <a:hlinkClick r:id="rId3"/>
              </a:rPr>
              <a:t>   Historical </a:t>
            </a:r>
            <a:r>
              <a:rPr lang="en-US" sz="2500" b="1" dirty="0">
                <a:latin typeface="Times New Roman" panose="02020603050405020304" pitchFamily="18" charset="0"/>
                <a:cs typeface="Times New Roman" panose="02020603050405020304" pitchFamily="18" charset="0"/>
                <a:hlinkClick r:id="rId3"/>
              </a:rPr>
              <a:t>perspective and overview</a:t>
            </a:r>
            <a:r>
              <a:rPr lang="en-US" sz="2500" b="1" dirty="0" smtClean="0">
                <a:latin typeface="Times New Roman" panose="02020603050405020304" pitchFamily="18" charset="0"/>
                <a:cs typeface="Times New Roman" panose="02020603050405020304" pitchFamily="18" charset="0"/>
                <a:hlinkClick r:id="rId3"/>
              </a:rPr>
              <a:t>.</a:t>
            </a:r>
            <a:r>
              <a:rPr lang="en-US" sz="2500" b="1" dirty="0" smtClean="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hlinkClick r:id="rId4"/>
              </a:rPr>
              <a:t>https://www.cdc.gov/ncbddd/autism/facts.html</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dirty="0"/>
          </a:p>
          <a:p>
            <a:endParaRPr lang="en-US" i="1" dirty="0" smtClean="0"/>
          </a:p>
          <a:p>
            <a:endParaRPr lang="en-US" dirty="0"/>
          </a:p>
        </p:txBody>
      </p:sp>
    </p:spTree>
    <p:extLst>
      <p:ext uri="{BB962C8B-B14F-4D97-AF65-F5344CB8AC3E}">
        <p14:creationId xmlns:p14="http://schemas.microsoft.com/office/powerpoint/2010/main" val="159059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990600"/>
            <a:ext cx="8096250" cy="4876800"/>
          </a:xfrm>
          <a:prstGeom prst="rect">
            <a:avLst/>
          </a:prstGeom>
        </p:spPr>
      </p:pic>
    </p:spTree>
    <p:extLst>
      <p:ext uri="{BB962C8B-B14F-4D97-AF65-F5344CB8AC3E}">
        <p14:creationId xmlns:p14="http://schemas.microsoft.com/office/powerpoint/2010/main" val="258307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57879"/>
          </a:xfrm>
        </p:spPr>
        <p:txBody>
          <a:bodyPr>
            <a:normAutofit fontScale="90000"/>
          </a:bodyPr>
          <a:lstStyle/>
          <a:p>
            <a:r>
              <a:rPr lang="en-US" dirty="0" smtClean="0"/>
              <a:t>My sister will trips and falls more than any one I know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6768" y="2372498"/>
            <a:ext cx="6326659" cy="3805880"/>
          </a:xfrm>
        </p:spPr>
      </p:pic>
    </p:spTree>
    <p:extLst>
      <p:ext uri="{BB962C8B-B14F-4D97-AF65-F5344CB8AC3E}">
        <p14:creationId xmlns:p14="http://schemas.microsoft.com/office/powerpoint/2010/main" val="3642392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brother is extremely short tempered.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697" y="2557463"/>
            <a:ext cx="6462584" cy="3317875"/>
          </a:xfrm>
        </p:spPr>
      </p:pic>
    </p:spTree>
    <p:extLst>
      <p:ext uri="{BB962C8B-B14F-4D97-AF65-F5344CB8AC3E}">
        <p14:creationId xmlns:p14="http://schemas.microsoft.com/office/powerpoint/2010/main" val="3310071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find it difficult to concentrate when I use regular headphones.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8422" y="2557463"/>
            <a:ext cx="6759146" cy="3596202"/>
          </a:xfrm>
        </p:spPr>
      </p:pic>
    </p:spTree>
    <p:extLst>
      <p:ext uri="{BB962C8B-B14F-4D97-AF65-F5344CB8AC3E}">
        <p14:creationId xmlns:p14="http://schemas.microsoft.com/office/powerpoint/2010/main" val="3227796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always seem to see the wrong color. Everybody sees blue.  I see green.</a:t>
            </a:r>
            <a:endParaRPr lang="en-US" dirty="0"/>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7068" y="2483893"/>
            <a:ext cx="6660107" cy="3521122"/>
          </a:xfrm>
        </p:spPr>
      </p:pic>
    </p:spTree>
    <p:extLst>
      <p:ext uri="{BB962C8B-B14F-4D97-AF65-F5344CB8AC3E}">
        <p14:creationId xmlns:p14="http://schemas.microsoft.com/office/powerpoint/2010/main" val="2041925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Spectrum Disorder</a:t>
            </a:r>
            <a:endParaRPr lang="en-US" dirty="0"/>
          </a:p>
        </p:txBody>
      </p:sp>
      <p:sp>
        <p:nvSpPr>
          <p:cNvPr id="3" name="Content Placeholder 2"/>
          <p:cNvSpPr>
            <a:spLocks noGrp="1"/>
          </p:cNvSpPr>
          <p:nvPr>
            <p:ph idx="1"/>
          </p:nvPr>
        </p:nvSpPr>
        <p:spPr/>
        <p:txBody>
          <a:bodyPr>
            <a:normAutofit lnSpcReduction="10000"/>
          </a:bodyPr>
          <a:lstStyle/>
          <a:p>
            <a:r>
              <a:rPr lang="en-US" dirty="0"/>
              <a:t>Autism spectrum disorder (ASD) is a </a:t>
            </a:r>
            <a:r>
              <a:rPr lang="en-US" dirty="0">
                <a:hlinkClick r:id="rId2"/>
              </a:rPr>
              <a:t>developmental disability</a:t>
            </a:r>
            <a:r>
              <a:rPr lang="en-US" dirty="0"/>
              <a:t>  that can cause significant social, communication and behavioral challenges. </a:t>
            </a:r>
            <a:endParaRPr lang="en-US" dirty="0" smtClean="0"/>
          </a:p>
          <a:p>
            <a:endParaRPr lang="en-US" dirty="0"/>
          </a:p>
          <a:p>
            <a:endParaRPr lang="en-US" dirty="0" smtClean="0"/>
          </a:p>
          <a:p>
            <a:endParaRPr lang="en-US" dirty="0"/>
          </a:p>
          <a:p>
            <a:endParaRPr lang="en-US" dirty="0" smtClean="0"/>
          </a:p>
          <a:p>
            <a:r>
              <a:rPr lang="en-US" dirty="0" smtClean="0"/>
              <a:t>https</a:t>
            </a:r>
            <a:r>
              <a:rPr lang="en-US" dirty="0"/>
              <a:t>://www.cdc.gov/ncbddd/autism/facts.html</a:t>
            </a:r>
          </a:p>
        </p:txBody>
      </p:sp>
    </p:spTree>
    <p:extLst>
      <p:ext uri="{BB962C8B-B14F-4D97-AF65-F5344CB8AC3E}">
        <p14:creationId xmlns:p14="http://schemas.microsoft.com/office/powerpoint/2010/main" val="295516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Physical appearance</a:t>
            </a:r>
            <a:endParaRPr lang="en-US" dirty="0"/>
          </a:p>
        </p:txBody>
      </p:sp>
      <p:sp>
        <p:nvSpPr>
          <p:cNvPr id="3" name="Content Placeholder 2"/>
          <p:cNvSpPr>
            <a:spLocks noGrp="1"/>
          </p:cNvSpPr>
          <p:nvPr>
            <p:ph idx="1"/>
          </p:nvPr>
        </p:nvSpPr>
        <p:spPr/>
        <p:txBody>
          <a:bodyPr/>
          <a:lstStyle/>
          <a:p>
            <a:r>
              <a:rPr lang="en-US" dirty="0"/>
              <a:t>There is often nothing about how people with ASD look that sets them apart from other people, but people with ASD may communicate, interact, behave, and learn in ways that are different from most other people. </a:t>
            </a:r>
            <a:endParaRPr lang="en-US" dirty="0" smtClean="0"/>
          </a:p>
        </p:txBody>
      </p:sp>
    </p:spTree>
    <p:extLst>
      <p:ext uri="{BB962C8B-B14F-4D97-AF65-F5344CB8AC3E}">
        <p14:creationId xmlns:p14="http://schemas.microsoft.com/office/powerpoint/2010/main" val="2312979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QPT3VHF6MKWP-83287781-43667</_dlc_DocId>
    <_dlc_DocIdUrl xmlns="4595ca7b-3a15-4971-af5f-cadc29c03e04">
      <Url>https://qataruniversity-prd.qu.edu.qa/_layouts/15/DocIdRedir.aspx?ID=QPT3VHF6MKWP-83287781-43667</Url>
      <Description>QPT3VHF6MKWP-83287781-43667</Description>
    </_dlc_DocIdUrl>
  </documentManagement>
</p:properties>
</file>

<file path=customXml/itemProps1.xml><?xml version="1.0" encoding="utf-8"?>
<ds:datastoreItem xmlns:ds="http://schemas.openxmlformats.org/officeDocument/2006/customXml" ds:itemID="{9A3E5AD7-7619-40D6-A89D-34F441CBA023}"/>
</file>

<file path=customXml/itemProps2.xml><?xml version="1.0" encoding="utf-8"?>
<ds:datastoreItem xmlns:ds="http://schemas.openxmlformats.org/officeDocument/2006/customXml" ds:itemID="{1DD2828F-D29F-47F5-BEEB-B8C1E89B12E4}"/>
</file>

<file path=customXml/itemProps3.xml><?xml version="1.0" encoding="utf-8"?>
<ds:datastoreItem xmlns:ds="http://schemas.openxmlformats.org/officeDocument/2006/customXml" ds:itemID="{393431F9-3E8B-42C0-8126-6B6D3BD16795}"/>
</file>

<file path=customXml/itemProps4.xml><?xml version="1.0" encoding="utf-8"?>
<ds:datastoreItem xmlns:ds="http://schemas.openxmlformats.org/officeDocument/2006/customXml" ds:itemID="{9608FB48-420B-45AF-8082-58E6D2AC46D3}"/>
</file>

<file path=docProps/app.xml><?xml version="1.0" encoding="utf-8"?>
<Properties xmlns="http://schemas.openxmlformats.org/officeDocument/2006/extended-properties" xmlns:vt="http://schemas.openxmlformats.org/officeDocument/2006/docPropsVTypes">
  <Template>Organic</Template>
  <TotalTime>4742</TotalTime>
  <Words>834</Words>
  <Application>Microsoft Office PowerPoint</Application>
  <PresentationFormat>Widescreen</PresentationFormat>
  <Paragraphs>68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SimSun</vt:lpstr>
      <vt:lpstr>Arial</vt:lpstr>
      <vt:lpstr>Garamond</vt:lpstr>
      <vt:lpstr>Times New Roman</vt:lpstr>
      <vt:lpstr>Organic</vt:lpstr>
      <vt:lpstr>Cognitive Disabilities in Education:                         How the brain works</vt:lpstr>
      <vt:lpstr>Objectives:</vt:lpstr>
      <vt:lpstr>PowerPoint Presentation</vt:lpstr>
      <vt:lpstr>My sister will trips and falls more than any one I know</vt:lpstr>
      <vt:lpstr>My brother is extremely short tempered.</vt:lpstr>
      <vt:lpstr>I find it difficult to concentrate when I use regular headphones.</vt:lpstr>
      <vt:lpstr>I always seem to see the wrong color. Everybody sees blue.  I see green.</vt:lpstr>
      <vt:lpstr>Autism Spectrum Disorder</vt:lpstr>
      <vt:lpstr>ASD- Physical appearance</vt:lpstr>
      <vt:lpstr>ASD- 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Dyslexia</vt:lpstr>
      <vt:lpstr>PowerPoint Presentation</vt:lpstr>
      <vt:lpstr>Secondary Disabilities</vt:lpstr>
      <vt:lpstr>The National Autistic Society’s  SPELL Framework  </vt:lpstr>
      <vt:lpstr>SPELL</vt:lpstr>
      <vt:lpstr>Relevant Quotes from Fellow Presenters QUFP AE-Days Webinars 2020</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Enita Elecia Barrett</dc:creator>
  <cp:lastModifiedBy>Enita Elecia Barrett</cp:lastModifiedBy>
  <cp:revision>40</cp:revision>
  <dcterms:created xsi:type="dcterms:W3CDTF">2020-05-10T05:54:55Z</dcterms:created>
  <dcterms:modified xsi:type="dcterms:W3CDTF">2020-05-13T12:57:18Z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fc9ab838-2e17-44dc-8f3e-e598da161e9a</vt:lpwstr>
  </property>
</Properties>
</file>