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diagrams/data5.xml" ContentType="application/vnd.openxmlformats-officedocument.drawingml.diagramData+xml"/>
  <Override PartName="/ppt/diagrams/data4.xml" ContentType="application/vnd.openxmlformats-officedocument.drawingml.diagramData+xml"/>
  <Override PartName="/ppt/presentation.xml" ContentType="application/vnd.openxmlformats-officedocument.presentationml.presentation.main+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44" r:id="rId2"/>
  </p:sldMasterIdLst>
  <p:notesMasterIdLst>
    <p:notesMasterId r:id="rId36"/>
  </p:notesMasterIdLst>
  <p:sldIdLst>
    <p:sldId id="317" r:id="rId3"/>
    <p:sldId id="361" r:id="rId4"/>
    <p:sldId id="345" r:id="rId5"/>
    <p:sldId id="342" r:id="rId6"/>
    <p:sldId id="268" r:id="rId7"/>
    <p:sldId id="446" r:id="rId8"/>
    <p:sldId id="349" r:id="rId9"/>
    <p:sldId id="368" r:id="rId10"/>
    <p:sldId id="367" r:id="rId11"/>
    <p:sldId id="447" r:id="rId12"/>
    <p:sldId id="448" r:id="rId13"/>
    <p:sldId id="266" r:id="rId14"/>
    <p:sldId id="449" r:id="rId15"/>
    <p:sldId id="366" r:id="rId16"/>
    <p:sldId id="272" r:id="rId17"/>
    <p:sldId id="297" r:id="rId18"/>
    <p:sldId id="385" r:id="rId19"/>
    <p:sldId id="319" r:id="rId20"/>
    <p:sldId id="445" r:id="rId21"/>
    <p:sldId id="288" r:id="rId22"/>
    <p:sldId id="353" r:id="rId23"/>
    <p:sldId id="419" r:id="rId24"/>
    <p:sldId id="320" r:id="rId25"/>
    <p:sldId id="275" r:id="rId26"/>
    <p:sldId id="321" r:id="rId27"/>
    <p:sldId id="383" r:id="rId28"/>
    <p:sldId id="382" r:id="rId29"/>
    <p:sldId id="450" r:id="rId30"/>
    <p:sldId id="324" r:id="rId31"/>
    <p:sldId id="336" r:id="rId32"/>
    <p:sldId id="323" r:id="rId33"/>
    <p:sldId id="442" r:id="rId34"/>
    <p:sldId id="45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AC6F645-388D-A144-9613-09DE1668C3AE}">
          <p14:sldIdLst>
            <p14:sldId id="317"/>
            <p14:sldId id="361"/>
            <p14:sldId id="345"/>
            <p14:sldId id="342"/>
            <p14:sldId id="268"/>
            <p14:sldId id="446"/>
            <p14:sldId id="349"/>
            <p14:sldId id="368"/>
            <p14:sldId id="367"/>
            <p14:sldId id="447"/>
            <p14:sldId id="448"/>
            <p14:sldId id="266"/>
            <p14:sldId id="449"/>
            <p14:sldId id="366"/>
            <p14:sldId id="272"/>
            <p14:sldId id="297"/>
            <p14:sldId id="385"/>
            <p14:sldId id="319"/>
            <p14:sldId id="445"/>
            <p14:sldId id="288"/>
            <p14:sldId id="353"/>
            <p14:sldId id="419"/>
            <p14:sldId id="320"/>
            <p14:sldId id="275"/>
            <p14:sldId id="321"/>
            <p14:sldId id="383"/>
            <p14:sldId id="382"/>
            <p14:sldId id="450"/>
            <p14:sldId id="324"/>
            <p14:sldId id="336"/>
            <p14:sldId id="323"/>
            <p14:sldId id="442"/>
            <p14:sldId id="45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00"/>
    <p:restoredTop sz="93379"/>
  </p:normalViewPr>
  <p:slideViewPr>
    <p:cSldViewPr snapToGrid="0" snapToObjects="1">
      <p:cViewPr varScale="1">
        <p:scale>
          <a:sx n="106" d="100"/>
          <a:sy n="106" d="100"/>
        </p:scale>
        <p:origin x="672"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4.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4752E3-09DA-4FD5-8169-9E43C9B1B97B}"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9022BEA0-1737-4EA4-8326-E667DF2BD901}">
      <dgm:prSet/>
      <dgm:spPr/>
      <dgm:t>
        <a:bodyPr/>
        <a:lstStyle/>
        <a:p>
          <a:r>
            <a:rPr lang="en-GB" b="0" i="0" dirty="0">
              <a:latin typeface="Helvetica" pitchFamily="2" charset="0"/>
            </a:rPr>
            <a:t>Increase blood flow</a:t>
          </a:r>
          <a:endParaRPr lang="en-US" dirty="0">
            <a:latin typeface="Helvetica" pitchFamily="2" charset="0"/>
          </a:endParaRPr>
        </a:p>
      </dgm:t>
    </dgm:pt>
    <dgm:pt modelId="{71F6483B-791D-49D1-AA75-B0DE1A6F2E1C}" type="parTrans" cxnId="{AE0F1C84-AF00-48A4-A2C7-BA07D5DA707E}">
      <dgm:prSet/>
      <dgm:spPr/>
      <dgm:t>
        <a:bodyPr/>
        <a:lstStyle/>
        <a:p>
          <a:endParaRPr lang="en-US"/>
        </a:p>
      </dgm:t>
    </dgm:pt>
    <dgm:pt modelId="{99DF2C34-B781-4E13-B803-9F3E6E93D4A9}" type="sibTrans" cxnId="{AE0F1C84-AF00-48A4-A2C7-BA07D5DA707E}">
      <dgm:prSet/>
      <dgm:spPr/>
      <dgm:t>
        <a:bodyPr/>
        <a:lstStyle/>
        <a:p>
          <a:endParaRPr lang="en-US"/>
        </a:p>
      </dgm:t>
    </dgm:pt>
    <dgm:pt modelId="{1CB7DE8E-DDF1-4934-BAE9-482CDC041A07}">
      <dgm:prSet/>
      <dgm:spPr/>
      <dgm:t>
        <a:bodyPr/>
        <a:lstStyle/>
        <a:p>
          <a:r>
            <a:rPr lang="en-GB" b="0" i="0" dirty="0">
              <a:latin typeface="Helvetica" pitchFamily="2" charset="0"/>
            </a:rPr>
            <a:t>Decrease in blood pressure</a:t>
          </a:r>
          <a:endParaRPr lang="en-US" dirty="0">
            <a:latin typeface="Helvetica" pitchFamily="2" charset="0"/>
          </a:endParaRPr>
        </a:p>
      </dgm:t>
    </dgm:pt>
    <dgm:pt modelId="{9267908D-C328-4344-9FBA-53B25ACD7FD6}" type="parTrans" cxnId="{E5CFCB7D-5CD2-45A8-A4D9-C4C0B123D5BC}">
      <dgm:prSet/>
      <dgm:spPr/>
      <dgm:t>
        <a:bodyPr/>
        <a:lstStyle/>
        <a:p>
          <a:endParaRPr lang="en-US"/>
        </a:p>
      </dgm:t>
    </dgm:pt>
    <dgm:pt modelId="{9657A32E-6F26-416A-9841-6193009AEC0C}" type="sibTrans" cxnId="{E5CFCB7D-5CD2-45A8-A4D9-C4C0B123D5BC}">
      <dgm:prSet/>
      <dgm:spPr/>
      <dgm:t>
        <a:bodyPr/>
        <a:lstStyle/>
        <a:p>
          <a:endParaRPr lang="en-US"/>
        </a:p>
      </dgm:t>
    </dgm:pt>
    <dgm:pt modelId="{6011CCA8-4FEC-4799-AC66-B9E1A7BD43BF}">
      <dgm:prSet/>
      <dgm:spPr/>
      <dgm:t>
        <a:bodyPr/>
        <a:lstStyle/>
        <a:p>
          <a:r>
            <a:rPr lang="en-GB" b="0" i="0" dirty="0">
              <a:latin typeface="Helvetica" pitchFamily="2" charset="0"/>
            </a:rPr>
            <a:t>Protective against hypertension and cardiovascular disease.</a:t>
          </a:r>
          <a:endParaRPr lang="en-US" dirty="0">
            <a:latin typeface="Helvetica" pitchFamily="2" charset="0"/>
          </a:endParaRPr>
        </a:p>
      </dgm:t>
    </dgm:pt>
    <dgm:pt modelId="{F7602D0A-1429-4628-B299-6E4C884C1C88}" type="parTrans" cxnId="{9DAFE2A0-C5D6-49E1-AD6D-B98B54C88EEC}">
      <dgm:prSet/>
      <dgm:spPr/>
      <dgm:t>
        <a:bodyPr/>
        <a:lstStyle/>
        <a:p>
          <a:endParaRPr lang="en-US"/>
        </a:p>
      </dgm:t>
    </dgm:pt>
    <dgm:pt modelId="{662B3354-FEF5-4F2A-B409-FB2F16C3D795}" type="sibTrans" cxnId="{9DAFE2A0-C5D6-49E1-AD6D-B98B54C88EEC}">
      <dgm:prSet/>
      <dgm:spPr/>
      <dgm:t>
        <a:bodyPr/>
        <a:lstStyle/>
        <a:p>
          <a:endParaRPr lang="en-US"/>
        </a:p>
      </dgm:t>
    </dgm:pt>
    <dgm:pt modelId="{ADF53102-ED9B-4163-BEA4-907AE0224D15}">
      <dgm:prSet/>
      <dgm:spPr/>
      <dgm:t>
        <a:bodyPr/>
        <a:lstStyle/>
        <a:p>
          <a:r>
            <a:rPr lang="en-GB" b="0" i="0" dirty="0">
              <a:latin typeface="Helvetica" pitchFamily="2" charset="0"/>
            </a:rPr>
            <a:t>Fewer hospital admissions for heart disease, cancer, and infectious diseases.</a:t>
          </a:r>
          <a:endParaRPr lang="en-US" dirty="0">
            <a:latin typeface="Helvetica" pitchFamily="2" charset="0"/>
          </a:endParaRPr>
        </a:p>
      </dgm:t>
    </dgm:pt>
    <dgm:pt modelId="{8C4BC940-41FC-4979-814E-D86D63051FBA}" type="parTrans" cxnId="{6A65E99A-605B-4B3E-8865-EEF9D9283E9C}">
      <dgm:prSet/>
      <dgm:spPr/>
      <dgm:t>
        <a:bodyPr/>
        <a:lstStyle/>
        <a:p>
          <a:endParaRPr lang="en-US"/>
        </a:p>
      </dgm:t>
    </dgm:pt>
    <dgm:pt modelId="{C1A4E4D4-F847-4F8D-8740-C200D20D1FC1}" type="sibTrans" cxnId="{6A65E99A-605B-4B3E-8865-EEF9D9283E9C}">
      <dgm:prSet/>
      <dgm:spPr/>
      <dgm:t>
        <a:bodyPr/>
        <a:lstStyle/>
        <a:p>
          <a:endParaRPr lang="en-US"/>
        </a:p>
      </dgm:t>
    </dgm:pt>
    <dgm:pt modelId="{F0A2A51C-2E25-413B-83DF-F9417F0C355C}">
      <dgm:prSet/>
      <dgm:spPr/>
      <dgm:t>
        <a:bodyPr/>
        <a:lstStyle/>
        <a:p>
          <a:r>
            <a:rPr lang="en-GB" b="0" i="0" dirty="0">
              <a:latin typeface="Helvetica" pitchFamily="2" charset="0"/>
            </a:rPr>
            <a:t>Half the doctor visits of non-meditators.</a:t>
          </a:r>
          <a:endParaRPr lang="en-US" dirty="0">
            <a:latin typeface="Helvetica" pitchFamily="2" charset="0"/>
          </a:endParaRPr>
        </a:p>
      </dgm:t>
    </dgm:pt>
    <dgm:pt modelId="{29F9F613-C395-48F1-9E67-054490FD17A9}" type="parTrans" cxnId="{285A59EF-7208-42CA-82E3-B90994C7942B}">
      <dgm:prSet/>
      <dgm:spPr/>
      <dgm:t>
        <a:bodyPr/>
        <a:lstStyle/>
        <a:p>
          <a:endParaRPr lang="en-US"/>
        </a:p>
      </dgm:t>
    </dgm:pt>
    <dgm:pt modelId="{E3AB92B2-4275-4FDD-89B3-2083AB8849E1}" type="sibTrans" cxnId="{285A59EF-7208-42CA-82E3-B90994C7942B}">
      <dgm:prSet/>
      <dgm:spPr/>
      <dgm:t>
        <a:bodyPr/>
        <a:lstStyle/>
        <a:p>
          <a:endParaRPr lang="en-US"/>
        </a:p>
      </dgm:t>
    </dgm:pt>
    <dgm:pt modelId="{8413E943-30E7-412D-BFEA-0C6E679BA3B1}">
      <dgm:prSet/>
      <dgm:spPr/>
      <dgm:t>
        <a:bodyPr/>
        <a:lstStyle/>
        <a:p>
          <a:r>
            <a:rPr lang="en-GB" b="0" i="0" dirty="0">
              <a:latin typeface="Helvetica" pitchFamily="2" charset="0"/>
            </a:rPr>
            <a:t>Reduction in addictive behaviour including alcohol caffeine, and prescription and illegal drugs.</a:t>
          </a:r>
          <a:endParaRPr lang="en-US" dirty="0">
            <a:latin typeface="Helvetica" pitchFamily="2" charset="0"/>
          </a:endParaRPr>
        </a:p>
      </dgm:t>
    </dgm:pt>
    <dgm:pt modelId="{EB64EA25-F331-4FBA-8281-01EDD91C13CC}" type="parTrans" cxnId="{5CE6FF44-5C65-4493-B5AC-83ABBFA28C5F}">
      <dgm:prSet/>
      <dgm:spPr/>
      <dgm:t>
        <a:bodyPr/>
        <a:lstStyle/>
        <a:p>
          <a:endParaRPr lang="en-US"/>
        </a:p>
      </dgm:t>
    </dgm:pt>
    <dgm:pt modelId="{28ACC763-C1EA-4DF3-891A-F4C5C0A31716}" type="sibTrans" cxnId="{5CE6FF44-5C65-4493-B5AC-83ABBFA28C5F}">
      <dgm:prSet/>
      <dgm:spPr/>
      <dgm:t>
        <a:bodyPr/>
        <a:lstStyle/>
        <a:p>
          <a:endParaRPr lang="en-US"/>
        </a:p>
      </dgm:t>
    </dgm:pt>
    <dgm:pt modelId="{0F3301FF-B4E1-654A-8D0D-613A9D926593}" type="pres">
      <dgm:prSet presAssocID="{0A4752E3-09DA-4FD5-8169-9E43C9B1B97B}" presName="Name0" presStyleCnt="0">
        <dgm:presLayoutVars>
          <dgm:dir/>
          <dgm:resizeHandles val="exact"/>
        </dgm:presLayoutVars>
      </dgm:prSet>
      <dgm:spPr/>
    </dgm:pt>
    <dgm:pt modelId="{3087178E-1846-6F4B-8538-69FBB8CAA023}" type="pres">
      <dgm:prSet presAssocID="{9022BEA0-1737-4EA4-8326-E667DF2BD901}" presName="node" presStyleLbl="node1" presStyleIdx="0" presStyleCnt="6">
        <dgm:presLayoutVars>
          <dgm:bulletEnabled val="1"/>
        </dgm:presLayoutVars>
      </dgm:prSet>
      <dgm:spPr/>
    </dgm:pt>
    <dgm:pt modelId="{5883FC54-C6B0-2046-8B18-13F389161441}" type="pres">
      <dgm:prSet presAssocID="{99DF2C34-B781-4E13-B803-9F3E6E93D4A9}" presName="sibTrans" presStyleLbl="sibTrans1D1" presStyleIdx="0" presStyleCnt="5"/>
      <dgm:spPr/>
    </dgm:pt>
    <dgm:pt modelId="{A2BC48A8-E186-EC4D-9219-1DE69F5F7D48}" type="pres">
      <dgm:prSet presAssocID="{99DF2C34-B781-4E13-B803-9F3E6E93D4A9}" presName="connectorText" presStyleLbl="sibTrans1D1" presStyleIdx="0" presStyleCnt="5"/>
      <dgm:spPr/>
    </dgm:pt>
    <dgm:pt modelId="{D9CA835A-9279-B746-8F3B-56F994734F91}" type="pres">
      <dgm:prSet presAssocID="{1CB7DE8E-DDF1-4934-BAE9-482CDC041A07}" presName="node" presStyleLbl="node1" presStyleIdx="1" presStyleCnt="6">
        <dgm:presLayoutVars>
          <dgm:bulletEnabled val="1"/>
        </dgm:presLayoutVars>
      </dgm:prSet>
      <dgm:spPr/>
    </dgm:pt>
    <dgm:pt modelId="{7AAC5525-393E-0F45-812A-891DFC0B2A93}" type="pres">
      <dgm:prSet presAssocID="{9657A32E-6F26-416A-9841-6193009AEC0C}" presName="sibTrans" presStyleLbl="sibTrans1D1" presStyleIdx="1" presStyleCnt="5"/>
      <dgm:spPr/>
    </dgm:pt>
    <dgm:pt modelId="{05E91361-8D96-C546-99AD-1BF30D0E964C}" type="pres">
      <dgm:prSet presAssocID="{9657A32E-6F26-416A-9841-6193009AEC0C}" presName="connectorText" presStyleLbl="sibTrans1D1" presStyleIdx="1" presStyleCnt="5"/>
      <dgm:spPr/>
    </dgm:pt>
    <dgm:pt modelId="{B5935500-1DE8-674F-9B98-C8031357C44E}" type="pres">
      <dgm:prSet presAssocID="{6011CCA8-4FEC-4799-AC66-B9E1A7BD43BF}" presName="node" presStyleLbl="node1" presStyleIdx="2" presStyleCnt="6">
        <dgm:presLayoutVars>
          <dgm:bulletEnabled val="1"/>
        </dgm:presLayoutVars>
      </dgm:prSet>
      <dgm:spPr/>
    </dgm:pt>
    <dgm:pt modelId="{AC7B9219-0F43-054A-9486-514AEBB41EF1}" type="pres">
      <dgm:prSet presAssocID="{662B3354-FEF5-4F2A-B409-FB2F16C3D795}" presName="sibTrans" presStyleLbl="sibTrans1D1" presStyleIdx="2" presStyleCnt="5"/>
      <dgm:spPr/>
    </dgm:pt>
    <dgm:pt modelId="{46AFF7E0-A3F1-714D-B80A-A46AB10D6B9B}" type="pres">
      <dgm:prSet presAssocID="{662B3354-FEF5-4F2A-B409-FB2F16C3D795}" presName="connectorText" presStyleLbl="sibTrans1D1" presStyleIdx="2" presStyleCnt="5"/>
      <dgm:spPr/>
    </dgm:pt>
    <dgm:pt modelId="{C86205F0-A209-E84E-8FD9-8C1D37FF99F4}" type="pres">
      <dgm:prSet presAssocID="{ADF53102-ED9B-4163-BEA4-907AE0224D15}" presName="node" presStyleLbl="node1" presStyleIdx="3" presStyleCnt="6">
        <dgm:presLayoutVars>
          <dgm:bulletEnabled val="1"/>
        </dgm:presLayoutVars>
      </dgm:prSet>
      <dgm:spPr/>
    </dgm:pt>
    <dgm:pt modelId="{270B5CF4-D141-A341-8C31-3C34BD837273}" type="pres">
      <dgm:prSet presAssocID="{C1A4E4D4-F847-4F8D-8740-C200D20D1FC1}" presName="sibTrans" presStyleLbl="sibTrans1D1" presStyleIdx="3" presStyleCnt="5"/>
      <dgm:spPr/>
    </dgm:pt>
    <dgm:pt modelId="{EEE5B0A7-78EF-8746-A51B-C1D1AC0FBFE8}" type="pres">
      <dgm:prSet presAssocID="{C1A4E4D4-F847-4F8D-8740-C200D20D1FC1}" presName="connectorText" presStyleLbl="sibTrans1D1" presStyleIdx="3" presStyleCnt="5"/>
      <dgm:spPr/>
    </dgm:pt>
    <dgm:pt modelId="{F5653265-B3F3-7445-B9ED-8983648BF4BB}" type="pres">
      <dgm:prSet presAssocID="{F0A2A51C-2E25-413B-83DF-F9417F0C355C}" presName="node" presStyleLbl="node1" presStyleIdx="4" presStyleCnt="6">
        <dgm:presLayoutVars>
          <dgm:bulletEnabled val="1"/>
        </dgm:presLayoutVars>
      </dgm:prSet>
      <dgm:spPr/>
    </dgm:pt>
    <dgm:pt modelId="{9CCB05A1-047F-D944-A3D2-FF78B85A3F7C}" type="pres">
      <dgm:prSet presAssocID="{E3AB92B2-4275-4FDD-89B3-2083AB8849E1}" presName="sibTrans" presStyleLbl="sibTrans1D1" presStyleIdx="4" presStyleCnt="5"/>
      <dgm:spPr/>
    </dgm:pt>
    <dgm:pt modelId="{7B83576E-7A17-A140-8171-6FA06C03E82C}" type="pres">
      <dgm:prSet presAssocID="{E3AB92B2-4275-4FDD-89B3-2083AB8849E1}" presName="connectorText" presStyleLbl="sibTrans1D1" presStyleIdx="4" presStyleCnt="5"/>
      <dgm:spPr/>
    </dgm:pt>
    <dgm:pt modelId="{A13E9334-945F-3C42-87BD-FE30E207E4DB}" type="pres">
      <dgm:prSet presAssocID="{8413E943-30E7-412D-BFEA-0C6E679BA3B1}" presName="node" presStyleLbl="node1" presStyleIdx="5" presStyleCnt="6">
        <dgm:presLayoutVars>
          <dgm:bulletEnabled val="1"/>
        </dgm:presLayoutVars>
      </dgm:prSet>
      <dgm:spPr/>
    </dgm:pt>
  </dgm:ptLst>
  <dgm:cxnLst>
    <dgm:cxn modelId="{63FEF817-6BB6-D142-85CE-130AF60B395A}" type="presOf" srcId="{C1A4E4D4-F847-4F8D-8740-C200D20D1FC1}" destId="{EEE5B0A7-78EF-8746-A51B-C1D1AC0FBFE8}" srcOrd="1" destOrd="0" presId="urn:microsoft.com/office/officeart/2016/7/layout/RepeatingBendingProcessNew"/>
    <dgm:cxn modelId="{0BEC5B25-A95E-CB42-9FCF-6867B04E1C90}" type="presOf" srcId="{6011CCA8-4FEC-4799-AC66-B9E1A7BD43BF}" destId="{B5935500-1DE8-674F-9B98-C8031357C44E}" srcOrd="0" destOrd="0" presId="urn:microsoft.com/office/officeart/2016/7/layout/RepeatingBendingProcessNew"/>
    <dgm:cxn modelId="{82656E30-FEFA-1044-BF80-B200C1EB4C35}" type="presOf" srcId="{9657A32E-6F26-416A-9841-6193009AEC0C}" destId="{05E91361-8D96-C546-99AD-1BF30D0E964C}" srcOrd="1" destOrd="0" presId="urn:microsoft.com/office/officeart/2016/7/layout/RepeatingBendingProcessNew"/>
    <dgm:cxn modelId="{68CD4233-7B66-9549-84D6-D44625E6C654}" type="presOf" srcId="{0A4752E3-09DA-4FD5-8169-9E43C9B1B97B}" destId="{0F3301FF-B4E1-654A-8D0D-613A9D926593}" srcOrd="0" destOrd="0" presId="urn:microsoft.com/office/officeart/2016/7/layout/RepeatingBendingProcessNew"/>
    <dgm:cxn modelId="{4B284237-21C1-B740-987E-91B0140C8655}" type="presOf" srcId="{E3AB92B2-4275-4FDD-89B3-2083AB8849E1}" destId="{9CCB05A1-047F-D944-A3D2-FF78B85A3F7C}" srcOrd="0" destOrd="0" presId="urn:microsoft.com/office/officeart/2016/7/layout/RepeatingBendingProcessNew"/>
    <dgm:cxn modelId="{5CE6FF44-5C65-4493-B5AC-83ABBFA28C5F}" srcId="{0A4752E3-09DA-4FD5-8169-9E43C9B1B97B}" destId="{8413E943-30E7-412D-BFEA-0C6E679BA3B1}" srcOrd="5" destOrd="0" parTransId="{EB64EA25-F331-4FBA-8281-01EDD91C13CC}" sibTransId="{28ACC763-C1EA-4DF3-891A-F4C5C0A31716}"/>
    <dgm:cxn modelId="{D8B2B145-F15C-2D4D-A2D1-0864261F4807}" type="presOf" srcId="{9657A32E-6F26-416A-9841-6193009AEC0C}" destId="{7AAC5525-393E-0F45-812A-891DFC0B2A93}" srcOrd="0" destOrd="0" presId="urn:microsoft.com/office/officeart/2016/7/layout/RepeatingBendingProcessNew"/>
    <dgm:cxn modelId="{E2E2C555-DA5E-8144-A385-FCCA8F0CE22C}" type="presOf" srcId="{C1A4E4D4-F847-4F8D-8740-C200D20D1FC1}" destId="{270B5CF4-D141-A341-8C31-3C34BD837273}" srcOrd="0" destOrd="0" presId="urn:microsoft.com/office/officeart/2016/7/layout/RepeatingBendingProcessNew"/>
    <dgm:cxn modelId="{AC544956-E333-804C-9797-148B67D01204}" type="presOf" srcId="{ADF53102-ED9B-4163-BEA4-907AE0224D15}" destId="{C86205F0-A209-E84E-8FD9-8C1D37FF99F4}" srcOrd="0" destOrd="0" presId="urn:microsoft.com/office/officeart/2016/7/layout/RepeatingBendingProcessNew"/>
    <dgm:cxn modelId="{ED5DDF66-F61E-BD4D-9A5F-F94058F07EA3}" type="presOf" srcId="{9022BEA0-1737-4EA4-8326-E667DF2BD901}" destId="{3087178E-1846-6F4B-8538-69FBB8CAA023}" srcOrd="0" destOrd="0" presId="urn:microsoft.com/office/officeart/2016/7/layout/RepeatingBendingProcessNew"/>
    <dgm:cxn modelId="{27BA7D6B-9FCB-EF4C-B649-E63969B06260}" type="presOf" srcId="{662B3354-FEF5-4F2A-B409-FB2F16C3D795}" destId="{AC7B9219-0F43-054A-9486-514AEBB41EF1}" srcOrd="0" destOrd="0" presId="urn:microsoft.com/office/officeart/2016/7/layout/RepeatingBendingProcessNew"/>
    <dgm:cxn modelId="{E5CFCB7D-5CD2-45A8-A4D9-C4C0B123D5BC}" srcId="{0A4752E3-09DA-4FD5-8169-9E43C9B1B97B}" destId="{1CB7DE8E-DDF1-4934-BAE9-482CDC041A07}" srcOrd="1" destOrd="0" parTransId="{9267908D-C328-4344-9FBA-53B25ACD7FD6}" sibTransId="{9657A32E-6F26-416A-9841-6193009AEC0C}"/>
    <dgm:cxn modelId="{AE0F1C84-AF00-48A4-A2C7-BA07D5DA707E}" srcId="{0A4752E3-09DA-4FD5-8169-9E43C9B1B97B}" destId="{9022BEA0-1737-4EA4-8326-E667DF2BD901}" srcOrd="0" destOrd="0" parTransId="{71F6483B-791D-49D1-AA75-B0DE1A6F2E1C}" sibTransId="{99DF2C34-B781-4E13-B803-9F3E6E93D4A9}"/>
    <dgm:cxn modelId="{75370A97-FBDE-CF4D-A1FD-A7EE09C0DC2C}" type="presOf" srcId="{662B3354-FEF5-4F2A-B409-FB2F16C3D795}" destId="{46AFF7E0-A3F1-714D-B80A-A46AB10D6B9B}" srcOrd="1" destOrd="0" presId="urn:microsoft.com/office/officeart/2016/7/layout/RepeatingBendingProcessNew"/>
    <dgm:cxn modelId="{6A65E99A-605B-4B3E-8865-EEF9D9283E9C}" srcId="{0A4752E3-09DA-4FD5-8169-9E43C9B1B97B}" destId="{ADF53102-ED9B-4163-BEA4-907AE0224D15}" srcOrd="3" destOrd="0" parTransId="{8C4BC940-41FC-4979-814E-D86D63051FBA}" sibTransId="{C1A4E4D4-F847-4F8D-8740-C200D20D1FC1}"/>
    <dgm:cxn modelId="{9DAFE2A0-C5D6-49E1-AD6D-B98B54C88EEC}" srcId="{0A4752E3-09DA-4FD5-8169-9E43C9B1B97B}" destId="{6011CCA8-4FEC-4799-AC66-B9E1A7BD43BF}" srcOrd="2" destOrd="0" parTransId="{F7602D0A-1429-4628-B299-6E4C884C1C88}" sibTransId="{662B3354-FEF5-4F2A-B409-FB2F16C3D795}"/>
    <dgm:cxn modelId="{CF6F9EA2-F307-0146-81BB-39CB73A06AFE}" type="presOf" srcId="{E3AB92B2-4275-4FDD-89B3-2083AB8849E1}" destId="{7B83576E-7A17-A140-8171-6FA06C03E82C}" srcOrd="1" destOrd="0" presId="urn:microsoft.com/office/officeart/2016/7/layout/RepeatingBendingProcessNew"/>
    <dgm:cxn modelId="{9EE55DCE-65F5-E741-9FC9-C48B44CA0FE2}" type="presOf" srcId="{F0A2A51C-2E25-413B-83DF-F9417F0C355C}" destId="{F5653265-B3F3-7445-B9ED-8983648BF4BB}" srcOrd="0" destOrd="0" presId="urn:microsoft.com/office/officeart/2016/7/layout/RepeatingBendingProcessNew"/>
    <dgm:cxn modelId="{C7FDB6E5-7C4B-0944-9D68-4C3621558E14}" type="presOf" srcId="{1CB7DE8E-DDF1-4934-BAE9-482CDC041A07}" destId="{D9CA835A-9279-B746-8F3B-56F994734F91}" srcOrd="0" destOrd="0" presId="urn:microsoft.com/office/officeart/2016/7/layout/RepeatingBendingProcessNew"/>
    <dgm:cxn modelId="{81022DE8-2789-AB4E-A8B9-6BFE22098A95}" type="presOf" srcId="{99DF2C34-B781-4E13-B803-9F3E6E93D4A9}" destId="{A2BC48A8-E186-EC4D-9219-1DE69F5F7D48}" srcOrd="1" destOrd="0" presId="urn:microsoft.com/office/officeart/2016/7/layout/RepeatingBendingProcessNew"/>
    <dgm:cxn modelId="{285A59EF-7208-42CA-82E3-B90994C7942B}" srcId="{0A4752E3-09DA-4FD5-8169-9E43C9B1B97B}" destId="{F0A2A51C-2E25-413B-83DF-F9417F0C355C}" srcOrd="4" destOrd="0" parTransId="{29F9F613-C395-48F1-9E67-054490FD17A9}" sibTransId="{E3AB92B2-4275-4FDD-89B3-2083AB8849E1}"/>
    <dgm:cxn modelId="{D452A6F4-96F6-7946-9B3B-37A47A6FC5FF}" type="presOf" srcId="{8413E943-30E7-412D-BFEA-0C6E679BA3B1}" destId="{A13E9334-945F-3C42-87BD-FE30E207E4DB}" srcOrd="0" destOrd="0" presId="urn:microsoft.com/office/officeart/2016/7/layout/RepeatingBendingProcessNew"/>
    <dgm:cxn modelId="{027494FE-608F-734D-B4CD-283F24960AC7}" type="presOf" srcId="{99DF2C34-B781-4E13-B803-9F3E6E93D4A9}" destId="{5883FC54-C6B0-2046-8B18-13F389161441}" srcOrd="0" destOrd="0" presId="urn:microsoft.com/office/officeart/2016/7/layout/RepeatingBendingProcessNew"/>
    <dgm:cxn modelId="{CDA91D58-5D94-1349-BC06-3882399CCD82}" type="presParOf" srcId="{0F3301FF-B4E1-654A-8D0D-613A9D926593}" destId="{3087178E-1846-6F4B-8538-69FBB8CAA023}" srcOrd="0" destOrd="0" presId="urn:microsoft.com/office/officeart/2016/7/layout/RepeatingBendingProcessNew"/>
    <dgm:cxn modelId="{F4FCE1EE-71BC-874D-96C6-1667BFBCE1BC}" type="presParOf" srcId="{0F3301FF-B4E1-654A-8D0D-613A9D926593}" destId="{5883FC54-C6B0-2046-8B18-13F389161441}" srcOrd="1" destOrd="0" presId="urn:microsoft.com/office/officeart/2016/7/layout/RepeatingBendingProcessNew"/>
    <dgm:cxn modelId="{D52AF161-69DE-A343-A775-3493D3818D13}" type="presParOf" srcId="{5883FC54-C6B0-2046-8B18-13F389161441}" destId="{A2BC48A8-E186-EC4D-9219-1DE69F5F7D48}" srcOrd="0" destOrd="0" presId="urn:microsoft.com/office/officeart/2016/7/layout/RepeatingBendingProcessNew"/>
    <dgm:cxn modelId="{59299444-4BE6-FD4B-B081-F13748C3C2A9}" type="presParOf" srcId="{0F3301FF-B4E1-654A-8D0D-613A9D926593}" destId="{D9CA835A-9279-B746-8F3B-56F994734F91}" srcOrd="2" destOrd="0" presId="urn:microsoft.com/office/officeart/2016/7/layout/RepeatingBendingProcessNew"/>
    <dgm:cxn modelId="{C9BE13EC-1A6C-674F-86E0-3A36BC47DE93}" type="presParOf" srcId="{0F3301FF-B4E1-654A-8D0D-613A9D926593}" destId="{7AAC5525-393E-0F45-812A-891DFC0B2A93}" srcOrd="3" destOrd="0" presId="urn:microsoft.com/office/officeart/2016/7/layout/RepeatingBendingProcessNew"/>
    <dgm:cxn modelId="{5B6218F9-95B4-2C49-9B68-2074A47946E5}" type="presParOf" srcId="{7AAC5525-393E-0F45-812A-891DFC0B2A93}" destId="{05E91361-8D96-C546-99AD-1BF30D0E964C}" srcOrd="0" destOrd="0" presId="urn:microsoft.com/office/officeart/2016/7/layout/RepeatingBendingProcessNew"/>
    <dgm:cxn modelId="{7A1670B1-E639-A647-8A49-E3220B21B16A}" type="presParOf" srcId="{0F3301FF-B4E1-654A-8D0D-613A9D926593}" destId="{B5935500-1DE8-674F-9B98-C8031357C44E}" srcOrd="4" destOrd="0" presId="urn:microsoft.com/office/officeart/2016/7/layout/RepeatingBendingProcessNew"/>
    <dgm:cxn modelId="{9CB58CDB-D0A2-1D4E-9962-2C1BD4AE3CAF}" type="presParOf" srcId="{0F3301FF-B4E1-654A-8D0D-613A9D926593}" destId="{AC7B9219-0F43-054A-9486-514AEBB41EF1}" srcOrd="5" destOrd="0" presId="urn:microsoft.com/office/officeart/2016/7/layout/RepeatingBendingProcessNew"/>
    <dgm:cxn modelId="{D726074A-A7B5-6448-8698-1A5EBFDF5B60}" type="presParOf" srcId="{AC7B9219-0F43-054A-9486-514AEBB41EF1}" destId="{46AFF7E0-A3F1-714D-B80A-A46AB10D6B9B}" srcOrd="0" destOrd="0" presId="urn:microsoft.com/office/officeart/2016/7/layout/RepeatingBendingProcessNew"/>
    <dgm:cxn modelId="{5F767764-B273-CD47-97A8-2636A273FC66}" type="presParOf" srcId="{0F3301FF-B4E1-654A-8D0D-613A9D926593}" destId="{C86205F0-A209-E84E-8FD9-8C1D37FF99F4}" srcOrd="6" destOrd="0" presId="urn:microsoft.com/office/officeart/2016/7/layout/RepeatingBendingProcessNew"/>
    <dgm:cxn modelId="{9F2AF3F8-B123-3B4F-86B0-367399213EA5}" type="presParOf" srcId="{0F3301FF-B4E1-654A-8D0D-613A9D926593}" destId="{270B5CF4-D141-A341-8C31-3C34BD837273}" srcOrd="7" destOrd="0" presId="urn:microsoft.com/office/officeart/2016/7/layout/RepeatingBendingProcessNew"/>
    <dgm:cxn modelId="{58AC2734-5CA1-214F-A708-1896DFD131A9}" type="presParOf" srcId="{270B5CF4-D141-A341-8C31-3C34BD837273}" destId="{EEE5B0A7-78EF-8746-A51B-C1D1AC0FBFE8}" srcOrd="0" destOrd="0" presId="urn:microsoft.com/office/officeart/2016/7/layout/RepeatingBendingProcessNew"/>
    <dgm:cxn modelId="{8429E90F-B5E9-FB46-BC4E-96D599A264A4}" type="presParOf" srcId="{0F3301FF-B4E1-654A-8D0D-613A9D926593}" destId="{F5653265-B3F3-7445-B9ED-8983648BF4BB}" srcOrd="8" destOrd="0" presId="urn:microsoft.com/office/officeart/2016/7/layout/RepeatingBendingProcessNew"/>
    <dgm:cxn modelId="{B0D5A957-B082-184B-9F0F-CF4592839F96}" type="presParOf" srcId="{0F3301FF-B4E1-654A-8D0D-613A9D926593}" destId="{9CCB05A1-047F-D944-A3D2-FF78B85A3F7C}" srcOrd="9" destOrd="0" presId="urn:microsoft.com/office/officeart/2016/7/layout/RepeatingBendingProcessNew"/>
    <dgm:cxn modelId="{612915A4-1FF0-9A46-9030-6E78E9728DE0}" type="presParOf" srcId="{9CCB05A1-047F-D944-A3D2-FF78B85A3F7C}" destId="{7B83576E-7A17-A140-8171-6FA06C03E82C}" srcOrd="0" destOrd="0" presId="urn:microsoft.com/office/officeart/2016/7/layout/RepeatingBendingProcessNew"/>
    <dgm:cxn modelId="{6FB03B0F-5F85-144A-9308-801A51B2AC32}" type="presParOf" srcId="{0F3301FF-B4E1-654A-8D0D-613A9D926593}" destId="{A13E9334-945F-3C42-87BD-FE30E207E4DB}"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4752E3-09DA-4FD5-8169-9E43C9B1B97B}"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9022BEA0-1737-4EA4-8326-E667DF2BD901}">
      <dgm:prSet/>
      <dgm:spPr/>
      <dgm:t>
        <a:bodyPr/>
        <a:lstStyle/>
        <a:p>
          <a:r>
            <a:rPr lang="en-GB" dirty="0">
              <a:latin typeface="Helvetica" charset="0"/>
              <a:ea typeface="Helvetica" charset="0"/>
              <a:cs typeface="Helvetica" charset="0"/>
            </a:rPr>
            <a:t>Less likely to experience depression and anxiety.</a:t>
          </a:r>
          <a:endParaRPr lang="en-US" dirty="0">
            <a:latin typeface="Helvetica" pitchFamily="2" charset="0"/>
          </a:endParaRPr>
        </a:p>
      </dgm:t>
    </dgm:pt>
    <dgm:pt modelId="{71F6483B-791D-49D1-AA75-B0DE1A6F2E1C}" type="parTrans" cxnId="{AE0F1C84-AF00-48A4-A2C7-BA07D5DA707E}">
      <dgm:prSet/>
      <dgm:spPr/>
      <dgm:t>
        <a:bodyPr/>
        <a:lstStyle/>
        <a:p>
          <a:endParaRPr lang="en-US"/>
        </a:p>
      </dgm:t>
    </dgm:pt>
    <dgm:pt modelId="{99DF2C34-B781-4E13-B803-9F3E6E93D4A9}" type="sibTrans" cxnId="{AE0F1C84-AF00-48A4-A2C7-BA07D5DA707E}">
      <dgm:prSet/>
      <dgm:spPr/>
      <dgm:t>
        <a:bodyPr/>
        <a:lstStyle/>
        <a:p>
          <a:endParaRPr lang="en-US"/>
        </a:p>
      </dgm:t>
    </dgm:pt>
    <dgm:pt modelId="{1CB7DE8E-DDF1-4934-BAE9-482CDC041A07}">
      <dgm:prSet/>
      <dgm:spPr/>
      <dgm:t>
        <a:bodyPr/>
        <a:lstStyle/>
        <a:p>
          <a:r>
            <a:rPr lang="en-GB" dirty="0">
              <a:latin typeface="Helvetica" charset="0"/>
              <a:ea typeface="Helvetica" charset="0"/>
              <a:cs typeface="Helvetica" charset="0"/>
            </a:rPr>
            <a:t>Less neurotic and report greater feelings of wellbeing and life satisfaction.</a:t>
          </a:r>
          <a:endParaRPr lang="en-US" dirty="0">
            <a:latin typeface="Helvetica" pitchFamily="2" charset="0"/>
          </a:endParaRPr>
        </a:p>
      </dgm:t>
    </dgm:pt>
    <dgm:pt modelId="{9267908D-C328-4344-9FBA-53B25ACD7FD6}" type="parTrans" cxnId="{E5CFCB7D-5CD2-45A8-A4D9-C4C0B123D5BC}">
      <dgm:prSet/>
      <dgm:spPr/>
      <dgm:t>
        <a:bodyPr/>
        <a:lstStyle/>
        <a:p>
          <a:endParaRPr lang="en-US"/>
        </a:p>
      </dgm:t>
    </dgm:pt>
    <dgm:pt modelId="{9657A32E-6F26-416A-9841-6193009AEC0C}" type="sibTrans" cxnId="{E5CFCB7D-5CD2-45A8-A4D9-C4C0B123D5BC}">
      <dgm:prSet/>
      <dgm:spPr/>
      <dgm:t>
        <a:bodyPr/>
        <a:lstStyle/>
        <a:p>
          <a:endParaRPr lang="en-US"/>
        </a:p>
      </dgm:t>
    </dgm:pt>
    <dgm:pt modelId="{6011CCA8-4FEC-4799-AC66-B9E1A7BD43BF}">
      <dgm:prSet/>
      <dgm:spPr/>
      <dgm:t>
        <a:bodyPr/>
        <a:lstStyle/>
        <a:p>
          <a:r>
            <a:rPr lang="en-GB" dirty="0">
              <a:latin typeface="Helvetica" charset="0"/>
              <a:ea typeface="Helvetica" charset="0"/>
              <a:cs typeface="Helvetica" charset="0"/>
            </a:rPr>
            <a:t>Recover from bad moods more quickly </a:t>
          </a:r>
          <a:r>
            <a:rPr lang="mr-IN" dirty="0">
              <a:latin typeface="Helvetica" charset="0"/>
              <a:ea typeface="Helvetica" charset="0"/>
              <a:cs typeface="Helvetica" charset="0"/>
            </a:rPr>
            <a:t>–</a:t>
          </a:r>
          <a:r>
            <a:rPr lang="en-GB" dirty="0">
              <a:latin typeface="Helvetica" charset="0"/>
              <a:ea typeface="Helvetica" charset="0"/>
              <a:cs typeface="Helvetica" charset="0"/>
            </a:rPr>
            <a:t> able to let negative thoughts go more quickly.</a:t>
          </a:r>
          <a:endParaRPr lang="en-US" dirty="0">
            <a:latin typeface="Helvetica" pitchFamily="2" charset="0"/>
          </a:endParaRPr>
        </a:p>
      </dgm:t>
    </dgm:pt>
    <dgm:pt modelId="{F7602D0A-1429-4628-B299-6E4C884C1C88}" type="parTrans" cxnId="{9DAFE2A0-C5D6-49E1-AD6D-B98B54C88EEC}">
      <dgm:prSet/>
      <dgm:spPr/>
      <dgm:t>
        <a:bodyPr/>
        <a:lstStyle/>
        <a:p>
          <a:endParaRPr lang="en-US"/>
        </a:p>
      </dgm:t>
    </dgm:pt>
    <dgm:pt modelId="{662B3354-FEF5-4F2A-B409-FB2F16C3D795}" type="sibTrans" cxnId="{9DAFE2A0-C5D6-49E1-AD6D-B98B54C88EEC}">
      <dgm:prSet/>
      <dgm:spPr/>
      <dgm:t>
        <a:bodyPr/>
        <a:lstStyle/>
        <a:p>
          <a:endParaRPr lang="en-US"/>
        </a:p>
      </dgm:t>
    </dgm:pt>
    <dgm:pt modelId="{0F3301FF-B4E1-654A-8D0D-613A9D926593}" type="pres">
      <dgm:prSet presAssocID="{0A4752E3-09DA-4FD5-8169-9E43C9B1B97B}" presName="Name0" presStyleCnt="0">
        <dgm:presLayoutVars>
          <dgm:dir/>
          <dgm:resizeHandles val="exact"/>
        </dgm:presLayoutVars>
      </dgm:prSet>
      <dgm:spPr/>
    </dgm:pt>
    <dgm:pt modelId="{3087178E-1846-6F4B-8538-69FBB8CAA023}" type="pres">
      <dgm:prSet presAssocID="{9022BEA0-1737-4EA4-8326-E667DF2BD901}" presName="node" presStyleLbl="node1" presStyleIdx="0" presStyleCnt="3">
        <dgm:presLayoutVars>
          <dgm:bulletEnabled val="1"/>
        </dgm:presLayoutVars>
      </dgm:prSet>
      <dgm:spPr/>
    </dgm:pt>
    <dgm:pt modelId="{5883FC54-C6B0-2046-8B18-13F389161441}" type="pres">
      <dgm:prSet presAssocID="{99DF2C34-B781-4E13-B803-9F3E6E93D4A9}" presName="sibTrans" presStyleLbl="sibTrans1D1" presStyleIdx="0" presStyleCnt="2"/>
      <dgm:spPr/>
    </dgm:pt>
    <dgm:pt modelId="{A2BC48A8-E186-EC4D-9219-1DE69F5F7D48}" type="pres">
      <dgm:prSet presAssocID="{99DF2C34-B781-4E13-B803-9F3E6E93D4A9}" presName="connectorText" presStyleLbl="sibTrans1D1" presStyleIdx="0" presStyleCnt="2"/>
      <dgm:spPr/>
    </dgm:pt>
    <dgm:pt modelId="{D9CA835A-9279-B746-8F3B-56F994734F91}" type="pres">
      <dgm:prSet presAssocID="{1CB7DE8E-DDF1-4934-BAE9-482CDC041A07}" presName="node" presStyleLbl="node1" presStyleIdx="1" presStyleCnt="3">
        <dgm:presLayoutVars>
          <dgm:bulletEnabled val="1"/>
        </dgm:presLayoutVars>
      </dgm:prSet>
      <dgm:spPr/>
    </dgm:pt>
    <dgm:pt modelId="{7AAC5525-393E-0F45-812A-891DFC0B2A93}" type="pres">
      <dgm:prSet presAssocID="{9657A32E-6F26-416A-9841-6193009AEC0C}" presName="sibTrans" presStyleLbl="sibTrans1D1" presStyleIdx="1" presStyleCnt="2"/>
      <dgm:spPr/>
    </dgm:pt>
    <dgm:pt modelId="{05E91361-8D96-C546-99AD-1BF30D0E964C}" type="pres">
      <dgm:prSet presAssocID="{9657A32E-6F26-416A-9841-6193009AEC0C}" presName="connectorText" presStyleLbl="sibTrans1D1" presStyleIdx="1" presStyleCnt="2"/>
      <dgm:spPr/>
    </dgm:pt>
    <dgm:pt modelId="{B5935500-1DE8-674F-9B98-C8031357C44E}" type="pres">
      <dgm:prSet presAssocID="{6011CCA8-4FEC-4799-AC66-B9E1A7BD43BF}" presName="node" presStyleLbl="node1" presStyleIdx="2" presStyleCnt="3">
        <dgm:presLayoutVars>
          <dgm:bulletEnabled val="1"/>
        </dgm:presLayoutVars>
      </dgm:prSet>
      <dgm:spPr/>
    </dgm:pt>
  </dgm:ptLst>
  <dgm:cxnLst>
    <dgm:cxn modelId="{006BBF5E-A452-364C-BD2A-7C91FDD1A206}" type="presOf" srcId="{99DF2C34-B781-4E13-B803-9F3E6E93D4A9}" destId="{5883FC54-C6B0-2046-8B18-13F389161441}" srcOrd="0" destOrd="0" presId="urn:microsoft.com/office/officeart/2016/7/layout/RepeatingBendingProcessNew"/>
    <dgm:cxn modelId="{E5CFCB7D-5CD2-45A8-A4D9-C4C0B123D5BC}" srcId="{0A4752E3-09DA-4FD5-8169-9E43C9B1B97B}" destId="{1CB7DE8E-DDF1-4934-BAE9-482CDC041A07}" srcOrd="1" destOrd="0" parTransId="{9267908D-C328-4344-9FBA-53B25ACD7FD6}" sibTransId="{9657A32E-6F26-416A-9841-6193009AEC0C}"/>
    <dgm:cxn modelId="{D8939D7F-0CE3-AA45-8D49-7B7663728AF2}" type="presOf" srcId="{9657A32E-6F26-416A-9841-6193009AEC0C}" destId="{05E91361-8D96-C546-99AD-1BF30D0E964C}" srcOrd="1" destOrd="0" presId="urn:microsoft.com/office/officeart/2016/7/layout/RepeatingBendingProcessNew"/>
    <dgm:cxn modelId="{AE0F1C84-AF00-48A4-A2C7-BA07D5DA707E}" srcId="{0A4752E3-09DA-4FD5-8169-9E43C9B1B97B}" destId="{9022BEA0-1737-4EA4-8326-E667DF2BD901}" srcOrd="0" destOrd="0" parTransId="{71F6483B-791D-49D1-AA75-B0DE1A6F2E1C}" sibTransId="{99DF2C34-B781-4E13-B803-9F3E6E93D4A9}"/>
    <dgm:cxn modelId="{D0C2BC91-74E6-A946-AA89-768A499B500F}" type="presOf" srcId="{0A4752E3-09DA-4FD5-8169-9E43C9B1B97B}" destId="{0F3301FF-B4E1-654A-8D0D-613A9D926593}" srcOrd="0" destOrd="0" presId="urn:microsoft.com/office/officeart/2016/7/layout/RepeatingBendingProcessNew"/>
    <dgm:cxn modelId="{3C6A1796-61D9-7F43-A83B-68B24AF88B65}" type="presOf" srcId="{9657A32E-6F26-416A-9841-6193009AEC0C}" destId="{7AAC5525-393E-0F45-812A-891DFC0B2A93}" srcOrd="0" destOrd="0" presId="urn:microsoft.com/office/officeart/2016/7/layout/RepeatingBendingProcessNew"/>
    <dgm:cxn modelId="{0109E99D-EE17-A649-B5D1-89FD09793B02}" type="presOf" srcId="{6011CCA8-4FEC-4799-AC66-B9E1A7BD43BF}" destId="{B5935500-1DE8-674F-9B98-C8031357C44E}" srcOrd="0" destOrd="0" presId="urn:microsoft.com/office/officeart/2016/7/layout/RepeatingBendingProcessNew"/>
    <dgm:cxn modelId="{DECDF39E-84D6-F447-BDC8-24E069E64BC2}" type="presOf" srcId="{99DF2C34-B781-4E13-B803-9F3E6E93D4A9}" destId="{A2BC48A8-E186-EC4D-9219-1DE69F5F7D48}" srcOrd="1" destOrd="0" presId="urn:microsoft.com/office/officeart/2016/7/layout/RepeatingBendingProcessNew"/>
    <dgm:cxn modelId="{9DAFE2A0-C5D6-49E1-AD6D-B98B54C88EEC}" srcId="{0A4752E3-09DA-4FD5-8169-9E43C9B1B97B}" destId="{6011CCA8-4FEC-4799-AC66-B9E1A7BD43BF}" srcOrd="2" destOrd="0" parTransId="{F7602D0A-1429-4628-B299-6E4C884C1C88}" sibTransId="{662B3354-FEF5-4F2A-B409-FB2F16C3D795}"/>
    <dgm:cxn modelId="{2B5714A2-50A5-1F4B-8150-6045277A403D}" type="presOf" srcId="{1CB7DE8E-DDF1-4934-BAE9-482CDC041A07}" destId="{D9CA835A-9279-B746-8F3B-56F994734F91}" srcOrd="0" destOrd="0" presId="urn:microsoft.com/office/officeart/2016/7/layout/RepeatingBendingProcessNew"/>
    <dgm:cxn modelId="{5D389DE3-8F76-E243-BBA8-C0AFDA78792A}" type="presOf" srcId="{9022BEA0-1737-4EA4-8326-E667DF2BD901}" destId="{3087178E-1846-6F4B-8538-69FBB8CAA023}" srcOrd="0" destOrd="0" presId="urn:microsoft.com/office/officeart/2016/7/layout/RepeatingBendingProcessNew"/>
    <dgm:cxn modelId="{B38239F2-4331-3C41-A156-004DAA92CC22}" type="presParOf" srcId="{0F3301FF-B4E1-654A-8D0D-613A9D926593}" destId="{3087178E-1846-6F4B-8538-69FBB8CAA023}" srcOrd="0" destOrd="0" presId="urn:microsoft.com/office/officeart/2016/7/layout/RepeatingBendingProcessNew"/>
    <dgm:cxn modelId="{488A462E-EA89-8C40-9AAB-0778C95E8D75}" type="presParOf" srcId="{0F3301FF-B4E1-654A-8D0D-613A9D926593}" destId="{5883FC54-C6B0-2046-8B18-13F389161441}" srcOrd="1" destOrd="0" presId="urn:microsoft.com/office/officeart/2016/7/layout/RepeatingBendingProcessNew"/>
    <dgm:cxn modelId="{1AB3FDE5-B18C-AA4C-A75E-C24DC70568A5}" type="presParOf" srcId="{5883FC54-C6B0-2046-8B18-13F389161441}" destId="{A2BC48A8-E186-EC4D-9219-1DE69F5F7D48}" srcOrd="0" destOrd="0" presId="urn:microsoft.com/office/officeart/2016/7/layout/RepeatingBendingProcessNew"/>
    <dgm:cxn modelId="{898AA003-35D2-4B4C-8C40-760F935E71E4}" type="presParOf" srcId="{0F3301FF-B4E1-654A-8D0D-613A9D926593}" destId="{D9CA835A-9279-B746-8F3B-56F994734F91}" srcOrd="2" destOrd="0" presId="urn:microsoft.com/office/officeart/2016/7/layout/RepeatingBendingProcessNew"/>
    <dgm:cxn modelId="{F004EA75-042D-1C4D-9803-569A99AD789D}" type="presParOf" srcId="{0F3301FF-B4E1-654A-8D0D-613A9D926593}" destId="{7AAC5525-393E-0F45-812A-891DFC0B2A93}" srcOrd="3" destOrd="0" presId="urn:microsoft.com/office/officeart/2016/7/layout/RepeatingBendingProcessNew"/>
    <dgm:cxn modelId="{6CB7E9E2-4DA9-A541-9DBB-A71FD1C55DD3}" type="presParOf" srcId="{7AAC5525-393E-0F45-812A-891DFC0B2A93}" destId="{05E91361-8D96-C546-99AD-1BF30D0E964C}" srcOrd="0" destOrd="0" presId="urn:microsoft.com/office/officeart/2016/7/layout/RepeatingBendingProcessNew"/>
    <dgm:cxn modelId="{53034AAB-EC70-474C-9C8F-70AC65F3F7EE}" type="presParOf" srcId="{0F3301FF-B4E1-654A-8D0D-613A9D926593}" destId="{B5935500-1DE8-674F-9B98-C8031357C44E}"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D6B8A5-8C5A-4EBD-ADBB-0DB549A2EB11}" type="doc">
      <dgm:prSet loTypeId="urn:microsoft.com/office/officeart/2005/8/layout/vProcess5" loCatId="process" qsTypeId="urn:microsoft.com/office/officeart/2005/8/quickstyle/simple1" qsCatId="simple" csTypeId="urn:microsoft.com/office/officeart/2005/8/colors/accent5_2" csCatId="accent5" phldr="1"/>
      <dgm:spPr/>
      <dgm:t>
        <a:bodyPr/>
        <a:lstStyle/>
        <a:p>
          <a:endParaRPr lang="en-US"/>
        </a:p>
      </dgm:t>
    </dgm:pt>
    <dgm:pt modelId="{1A1C75FB-E892-4A55-8767-961AF11797DC}">
      <dgm:prSet/>
      <dgm:spPr/>
      <dgm:t>
        <a:bodyPr/>
        <a:lstStyle/>
        <a:p>
          <a:r>
            <a:rPr lang="en-GB" b="0" i="0" dirty="0">
              <a:latin typeface="Helvetica Light" panose="020B0403020202020204" pitchFamily="34" charset="0"/>
            </a:rPr>
            <a:t>Sitting </a:t>
          </a:r>
          <a:r>
            <a:rPr lang="en-US" b="0" i="0" dirty="0">
              <a:latin typeface="Helvetica Light" panose="020B0403020202020204" pitchFamily="34" charset="0"/>
            </a:rPr>
            <a:t>–</a:t>
          </a:r>
          <a:r>
            <a:rPr lang="en-GB" b="0" i="0" dirty="0">
              <a:latin typeface="Helvetica Light" panose="020B0403020202020204" pitchFamily="34" charset="0"/>
            </a:rPr>
            <a:t> comfortable and alert</a:t>
          </a:r>
          <a:endParaRPr lang="en-US" b="0" i="0" dirty="0">
            <a:latin typeface="Helvetica Light" panose="020B0403020202020204" pitchFamily="34" charset="0"/>
          </a:endParaRPr>
        </a:p>
      </dgm:t>
    </dgm:pt>
    <dgm:pt modelId="{69218B0C-F2CB-4B1A-8434-57EC7D6C3F6D}" type="parTrans" cxnId="{6624F8FE-807A-4BBC-9772-D6FBEBEFA0A9}">
      <dgm:prSet/>
      <dgm:spPr/>
      <dgm:t>
        <a:bodyPr/>
        <a:lstStyle/>
        <a:p>
          <a:endParaRPr lang="en-US"/>
        </a:p>
      </dgm:t>
    </dgm:pt>
    <dgm:pt modelId="{8565D10B-385E-47CF-9A84-C9FE98AF39BD}" type="sibTrans" cxnId="{6624F8FE-807A-4BBC-9772-D6FBEBEFA0A9}">
      <dgm:prSet/>
      <dgm:spPr/>
      <dgm:t>
        <a:bodyPr/>
        <a:lstStyle/>
        <a:p>
          <a:endParaRPr lang="en-US"/>
        </a:p>
      </dgm:t>
    </dgm:pt>
    <dgm:pt modelId="{102E178D-7B40-4EC3-84E7-9AEF1A553837}">
      <dgm:prSet/>
      <dgm:spPr/>
      <dgm:t>
        <a:bodyPr/>
        <a:lstStyle/>
        <a:p>
          <a:r>
            <a:rPr lang="en-GB" b="0" i="0" dirty="0">
              <a:latin typeface="Helvetica Light" panose="020B0403020202020204" pitchFamily="34" charset="0"/>
            </a:rPr>
            <a:t>Breathing in through the nose and out through the mouth 2 or 3 times.</a:t>
          </a:r>
          <a:endParaRPr lang="en-US" b="0" i="0" dirty="0">
            <a:latin typeface="Helvetica Light" panose="020B0403020202020204" pitchFamily="34" charset="0"/>
          </a:endParaRPr>
        </a:p>
      </dgm:t>
    </dgm:pt>
    <dgm:pt modelId="{3635FC7F-3BC7-4254-A87D-B7F196FBABE9}" type="parTrans" cxnId="{B1C89B05-D37F-4F11-BE20-B5E79BBABBA2}">
      <dgm:prSet/>
      <dgm:spPr/>
      <dgm:t>
        <a:bodyPr/>
        <a:lstStyle/>
        <a:p>
          <a:endParaRPr lang="en-US"/>
        </a:p>
      </dgm:t>
    </dgm:pt>
    <dgm:pt modelId="{802C6C5C-2740-4655-8548-DFA080DE8B45}" type="sibTrans" cxnId="{B1C89B05-D37F-4F11-BE20-B5E79BBABBA2}">
      <dgm:prSet/>
      <dgm:spPr/>
      <dgm:t>
        <a:bodyPr/>
        <a:lstStyle/>
        <a:p>
          <a:endParaRPr lang="en-US"/>
        </a:p>
      </dgm:t>
    </dgm:pt>
    <dgm:pt modelId="{2E631456-CA40-4361-A880-86710A5D7C3D}">
      <dgm:prSet/>
      <dgm:spPr/>
      <dgm:t>
        <a:bodyPr/>
        <a:lstStyle/>
        <a:p>
          <a:r>
            <a:rPr lang="en-GB" b="0" i="0" dirty="0">
              <a:latin typeface="Helvetica Light" panose="020B0403020202020204" pitchFamily="34" charset="0"/>
            </a:rPr>
            <a:t>Breathe normally. Allow thoughts and feelings to arise, and letting them go.</a:t>
          </a:r>
          <a:endParaRPr lang="en-US" b="0" i="0" dirty="0">
            <a:latin typeface="Helvetica Light" panose="020B0403020202020204" pitchFamily="34" charset="0"/>
          </a:endParaRPr>
        </a:p>
      </dgm:t>
    </dgm:pt>
    <dgm:pt modelId="{1677F23B-93F8-4BBF-A604-E4032E09ECDB}" type="parTrans" cxnId="{0CFA367D-0A0A-486D-BD8D-CE0D397E4DD0}">
      <dgm:prSet/>
      <dgm:spPr/>
      <dgm:t>
        <a:bodyPr/>
        <a:lstStyle/>
        <a:p>
          <a:endParaRPr lang="en-US"/>
        </a:p>
      </dgm:t>
    </dgm:pt>
    <dgm:pt modelId="{B61DB179-791F-4DC5-91A0-E60D458C821B}" type="sibTrans" cxnId="{0CFA367D-0A0A-486D-BD8D-CE0D397E4DD0}">
      <dgm:prSet/>
      <dgm:spPr/>
      <dgm:t>
        <a:bodyPr/>
        <a:lstStyle/>
        <a:p>
          <a:endParaRPr lang="en-US"/>
        </a:p>
      </dgm:t>
    </dgm:pt>
    <dgm:pt modelId="{3911BBCD-240B-44AB-9D71-058B759ECAC1}">
      <dgm:prSet/>
      <dgm:spPr/>
      <dgm:t>
        <a:bodyPr/>
        <a:lstStyle/>
        <a:p>
          <a:r>
            <a:rPr lang="en-GB" b="0" i="0" dirty="0">
              <a:latin typeface="Helvetica Light" panose="020B0403020202020204" pitchFamily="34" charset="0"/>
            </a:rPr>
            <a:t>Gently bringing your attention back to the breath all the time.</a:t>
          </a:r>
          <a:endParaRPr lang="en-US" b="0" i="0" dirty="0">
            <a:latin typeface="Helvetica Light" panose="020B0403020202020204" pitchFamily="34" charset="0"/>
          </a:endParaRPr>
        </a:p>
      </dgm:t>
    </dgm:pt>
    <dgm:pt modelId="{F7EC4DD5-77AF-4103-AD41-2CFC36B46D54}" type="parTrans" cxnId="{FD25100A-87D8-4E5E-B5AC-DABD42CDAA64}">
      <dgm:prSet/>
      <dgm:spPr/>
      <dgm:t>
        <a:bodyPr/>
        <a:lstStyle/>
        <a:p>
          <a:endParaRPr lang="en-US"/>
        </a:p>
      </dgm:t>
    </dgm:pt>
    <dgm:pt modelId="{C4F9A711-0C03-4E77-B6AF-BACC619CC04D}" type="sibTrans" cxnId="{FD25100A-87D8-4E5E-B5AC-DABD42CDAA64}">
      <dgm:prSet/>
      <dgm:spPr/>
      <dgm:t>
        <a:bodyPr/>
        <a:lstStyle/>
        <a:p>
          <a:endParaRPr lang="en-US"/>
        </a:p>
      </dgm:t>
    </dgm:pt>
    <dgm:pt modelId="{EDDE8402-EF95-D84B-834D-951B833E8544}" type="pres">
      <dgm:prSet presAssocID="{04D6B8A5-8C5A-4EBD-ADBB-0DB549A2EB11}" presName="outerComposite" presStyleCnt="0">
        <dgm:presLayoutVars>
          <dgm:chMax val="5"/>
          <dgm:dir/>
          <dgm:resizeHandles val="exact"/>
        </dgm:presLayoutVars>
      </dgm:prSet>
      <dgm:spPr/>
    </dgm:pt>
    <dgm:pt modelId="{2AECC86A-2271-BC40-8210-85056697735B}" type="pres">
      <dgm:prSet presAssocID="{04D6B8A5-8C5A-4EBD-ADBB-0DB549A2EB11}" presName="dummyMaxCanvas" presStyleCnt="0">
        <dgm:presLayoutVars/>
      </dgm:prSet>
      <dgm:spPr/>
    </dgm:pt>
    <dgm:pt modelId="{5A00AC39-5840-DB44-9E94-C222100FF3FA}" type="pres">
      <dgm:prSet presAssocID="{04D6B8A5-8C5A-4EBD-ADBB-0DB549A2EB11}" presName="FourNodes_1" presStyleLbl="node1" presStyleIdx="0" presStyleCnt="4">
        <dgm:presLayoutVars>
          <dgm:bulletEnabled val="1"/>
        </dgm:presLayoutVars>
      </dgm:prSet>
      <dgm:spPr/>
    </dgm:pt>
    <dgm:pt modelId="{868E288A-AE29-B246-9D5C-E271F59FE9ED}" type="pres">
      <dgm:prSet presAssocID="{04D6B8A5-8C5A-4EBD-ADBB-0DB549A2EB11}" presName="FourNodes_2" presStyleLbl="node1" presStyleIdx="1" presStyleCnt="4">
        <dgm:presLayoutVars>
          <dgm:bulletEnabled val="1"/>
        </dgm:presLayoutVars>
      </dgm:prSet>
      <dgm:spPr/>
    </dgm:pt>
    <dgm:pt modelId="{D4BED56C-0913-1249-ABD4-0B70AD20FC16}" type="pres">
      <dgm:prSet presAssocID="{04D6B8A5-8C5A-4EBD-ADBB-0DB549A2EB11}" presName="FourNodes_3" presStyleLbl="node1" presStyleIdx="2" presStyleCnt="4">
        <dgm:presLayoutVars>
          <dgm:bulletEnabled val="1"/>
        </dgm:presLayoutVars>
      </dgm:prSet>
      <dgm:spPr/>
    </dgm:pt>
    <dgm:pt modelId="{9B329D94-CC43-2748-898D-F4454C7B13D0}" type="pres">
      <dgm:prSet presAssocID="{04D6B8A5-8C5A-4EBD-ADBB-0DB549A2EB11}" presName="FourNodes_4" presStyleLbl="node1" presStyleIdx="3" presStyleCnt="4">
        <dgm:presLayoutVars>
          <dgm:bulletEnabled val="1"/>
        </dgm:presLayoutVars>
      </dgm:prSet>
      <dgm:spPr/>
    </dgm:pt>
    <dgm:pt modelId="{BD793942-D1DB-5448-8719-9CA8EC94B8D4}" type="pres">
      <dgm:prSet presAssocID="{04D6B8A5-8C5A-4EBD-ADBB-0DB549A2EB11}" presName="FourConn_1-2" presStyleLbl="fgAccFollowNode1" presStyleIdx="0" presStyleCnt="3">
        <dgm:presLayoutVars>
          <dgm:bulletEnabled val="1"/>
        </dgm:presLayoutVars>
      </dgm:prSet>
      <dgm:spPr/>
    </dgm:pt>
    <dgm:pt modelId="{F94D19C3-D97D-AB4B-AD4E-27807A84E53C}" type="pres">
      <dgm:prSet presAssocID="{04D6B8A5-8C5A-4EBD-ADBB-0DB549A2EB11}" presName="FourConn_2-3" presStyleLbl="fgAccFollowNode1" presStyleIdx="1" presStyleCnt="3">
        <dgm:presLayoutVars>
          <dgm:bulletEnabled val="1"/>
        </dgm:presLayoutVars>
      </dgm:prSet>
      <dgm:spPr/>
    </dgm:pt>
    <dgm:pt modelId="{250DB20B-1B6E-F246-94C8-85E8BD10CA57}" type="pres">
      <dgm:prSet presAssocID="{04D6B8A5-8C5A-4EBD-ADBB-0DB549A2EB11}" presName="FourConn_3-4" presStyleLbl="fgAccFollowNode1" presStyleIdx="2" presStyleCnt="3">
        <dgm:presLayoutVars>
          <dgm:bulletEnabled val="1"/>
        </dgm:presLayoutVars>
      </dgm:prSet>
      <dgm:spPr/>
    </dgm:pt>
    <dgm:pt modelId="{5C13C4CE-BA4D-6F42-AA54-8358C583D79A}" type="pres">
      <dgm:prSet presAssocID="{04D6B8A5-8C5A-4EBD-ADBB-0DB549A2EB11}" presName="FourNodes_1_text" presStyleLbl="node1" presStyleIdx="3" presStyleCnt="4">
        <dgm:presLayoutVars>
          <dgm:bulletEnabled val="1"/>
        </dgm:presLayoutVars>
      </dgm:prSet>
      <dgm:spPr/>
    </dgm:pt>
    <dgm:pt modelId="{B58E8348-49EE-9840-BF4A-1924C1EFB7AA}" type="pres">
      <dgm:prSet presAssocID="{04D6B8A5-8C5A-4EBD-ADBB-0DB549A2EB11}" presName="FourNodes_2_text" presStyleLbl="node1" presStyleIdx="3" presStyleCnt="4">
        <dgm:presLayoutVars>
          <dgm:bulletEnabled val="1"/>
        </dgm:presLayoutVars>
      </dgm:prSet>
      <dgm:spPr/>
    </dgm:pt>
    <dgm:pt modelId="{72D8ABE8-BFA8-4C4E-AD78-42C36D4E5963}" type="pres">
      <dgm:prSet presAssocID="{04D6B8A5-8C5A-4EBD-ADBB-0DB549A2EB11}" presName="FourNodes_3_text" presStyleLbl="node1" presStyleIdx="3" presStyleCnt="4">
        <dgm:presLayoutVars>
          <dgm:bulletEnabled val="1"/>
        </dgm:presLayoutVars>
      </dgm:prSet>
      <dgm:spPr/>
    </dgm:pt>
    <dgm:pt modelId="{BDDD20AC-2509-B942-AC93-5B7C10E043D1}" type="pres">
      <dgm:prSet presAssocID="{04D6B8A5-8C5A-4EBD-ADBB-0DB549A2EB11}" presName="FourNodes_4_text" presStyleLbl="node1" presStyleIdx="3" presStyleCnt="4">
        <dgm:presLayoutVars>
          <dgm:bulletEnabled val="1"/>
        </dgm:presLayoutVars>
      </dgm:prSet>
      <dgm:spPr/>
    </dgm:pt>
  </dgm:ptLst>
  <dgm:cxnLst>
    <dgm:cxn modelId="{B1C89B05-D37F-4F11-BE20-B5E79BBABBA2}" srcId="{04D6B8A5-8C5A-4EBD-ADBB-0DB549A2EB11}" destId="{102E178D-7B40-4EC3-84E7-9AEF1A553837}" srcOrd="1" destOrd="0" parTransId="{3635FC7F-3BC7-4254-A87D-B7F196FBABE9}" sibTransId="{802C6C5C-2740-4655-8548-DFA080DE8B45}"/>
    <dgm:cxn modelId="{FD25100A-87D8-4E5E-B5AC-DABD42CDAA64}" srcId="{04D6B8A5-8C5A-4EBD-ADBB-0DB549A2EB11}" destId="{3911BBCD-240B-44AB-9D71-058B759ECAC1}" srcOrd="3" destOrd="0" parTransId="{F7EC4DD5-77AF-4103-AD41-2CFC36B46D54}" sibTransId="{C4F9A711-0C03-4E77-B6AF-BACC619CC04D}"/>
    <dgm:cxn modelId="{D5E0FC13-C9B6-8D46-ACD5-A866AC87E864}" type="presOf" srcId="{2E631456-CA40-4361-A880-86710A5D7C3D}" destId="{D4BED56C-0913-1249-ABD4-0B70AD20FC16}" srcOrd="0" destOrd="0" presId="urn:microsoft.com/office/officeart/2005/8/layout/vProcess5"/>
    <dgm:cxn modelId="{858B7E18-6FFF-2341-BEF4-222581FE7572}" type="presOf" srcId="{1A1C75FB-E892-4A55-8767-961AF11797DC}" destId="{5C13C4CE-BA4D-6F42-AA54-8358C583D79A}" srcOrd="1" destOrd="0" presId="urn:microsoft.com/office/officeart/2005/8/layout/vProcess5"/>
    <dgm:cxn modelId="{7A452224-71A9-1A42-81E2-6C0D5188871B}" type="presOf" srcId="{3911BBCD-240B-44AB-9D71-058B759ECAC1}" destId="{BDDD20AC-2509-B942-AC93-5B7C10E043D1}" srcOrd="1" destOrd="0" presId="urn:microsoft.com/office/officeart/2005/8/layout/vProcess5"/>
    <dgm:cxn modelId="{8D350E36-527A-1D4E-8E27-CC4912E72B96}" type="presOf" srcId="{B61DB179-791F-4DC5-91A0-E60D458C821B}" destId="{250DB20B-1B6E-F246-94C8-85E8BD10CA57}" srcOrd="0" destOrd="0" presId="urn:microsoft.com/office/officeart/2005/8/layout/vProcess5"/>
    <dgm:cxn modelId="{30570438-BEDE-5F47-BA52-A9698F092C5A}" type="presOf" srcId="{3911BBCD-240B-44AB-9D71-058B759ECAC1}" destId="{9B329D94-CC43-2748-898D-F4454C7B13D0}" srcOrd="0" destOrd="0" presId="urn:microsoft.com/office/officeart/2005/8/layout/vProcess5"/>
    <dgm:cxn modelId="{A8533F3A-6540-404F-B3F0-38A688DCDBDE}" type="presOf" srcId="{802C6C5C-2740-4655-8548-DFA080DE8B45}" destId="{F94D19C3-D97D-AB4B-AD4E-27807A84E53C}" srcOrd="0" destOrd="0" presId="urn:microsoft.com/office/officeart/2005/8/layout/vProcess5"/>
    <dgm:cxn modelId="{0CFA367D-0A0A-486D-BD8D-CE0D397E4DD0}" srcId="{04D6B8A5-8C5A-4EBD-ADBB-0DB549A2EB11}" destId="{2E631456-CA40-4361-A880-86710A5D7C3D}" srcOrd="2" destOrd="0" parTransId="{1677F23B-93F8-4BBF-A604-E4032E09ECDB}" sibTransId="{B61DB179-791F-4DC5-91A0-E60D458C821B}"/>
    <dgm:cxn modelId="{4E709F98-9BB8-3C48-9098-0125B9C10339}" type="presOf" srcId="{8565D10B-385E-47CF-9A84-C9FE98AF39BD}" destId="{BD793942-D1DB-5448-8719-9CA8EC94B8D4}" srcOrd="0" destOrd="0" presId="urn:microsoft.com/office/officeart/2005/8/layout/vProcess5"/>
    <dgm:cxn modelId="{5CC744A6-C2B5-B84D-87E9-5E8706A5E374}" type="presOf" srcId="{102E178D-7B40-4EC3-84E7-9AEF1A553837}" destId="{868E288A-AE29-B246-9D5C-E271F59FE9ED}" srcOrd="0" destOrd="0" presId="urn:microsoft.com/office/officeart/2005/8/layout/vProcess5"/>
    <dgm:cxn modelId="{6ABCEAAE-D2DE-6749-A5B2-81F4A06A2BA5}" type="presOf" srcId="{2E631456-CA40-4361-A880-86710A5D7C3D}" destId="{72D8ABE8-BFA8-4C4E-AD78-42C36D4E5963}" srcOrd="1" destOrd="0" presId="urn:microsoft.com/office/officeart/2005/8/layout/vProcess5"/>
    <dgm:cxn modelId="{4B151BBC-261B-3840-A19A-BF7E19D51BCE}" type="presOf" srcId="{102E178D-7B40-4EC3-84E7-9AEF1A553837}" destId="{B58E8348-49EE-9840-BF4A-1924C1EFB7AA}" srcOrd="1" destOrd="0" presId="urn:microsoft.com/office/officeart/2005/8/layout/vProcess5"/>
    <dgm:cxn modelId="{BD71CFDB-DB6F-E443-914E-A3C6696F73F2}" type="presOf" srcId="{1A1C75FB-E892-4A55-8767-961AF11797DC}" destId="{5A00AC39-5840-DB44-9E94-C222100FF3FA}" srcOrd="0" destOrd="0" presId="urn:microsoft.com/office/officeart/2005/8/layout/vProcess5"/>
    <dgm:cxn modelId="{F27780F6-3748-654D-B568-243A4B442190}" type="presOf" srcId="{04D6B8A5-8C5A-4EBD-ADBB-0DB549A2EB11}" destId="{EDDE8402-EF95-D84B-834D-951B833E8544}" srcOrd="0" destOrd="0" presId="urn:microsoft.com/office/officeart/2005/8/layout/vProcess5"/>
    <dgm:cxn modelId="{6624F8FE-807A-4BBC-9772-D6FBEBEFA0A9}" srcId="{04D6B8A5-8C5A-4EBD-ADBB-0DB549A2EB11}" destId="{1A1C75FB-E892-4A55-8767-961AF11797DC}" srcOrd="0" destOrd="0" parTransId="{69218B0C-F2CB-4B1A-8434-57EC7D6C3F6D}" sibTransId="{8565D10B-385E-47CF-9A84-C9FE98AF39BD}"/>
    <dgm:cxn modelId="{B36DF7B2-C3AF-754C-9D85-F4F15B492B71}" type="presParOf" srcId="{EDDE8402-EF95-D84B-834D-951B833E8544}" destId="{2AECC86A-2271-BC40-8210-85056697735B}" srcOrd="0" destOrd="0" presId="urn:microsoft.com/office/officeart/2005/8/layout/vProcess5"/>
    <dgm:cxn modelId="{39332AB1-9219-5740-9940-8CD0675DDFC2}" type="presParOf" srcId="{EDDE8402-EF95-D84B-834D-951B833E8544}" destId="{5A00AC39-5840-DB44-9E94-C222100FF3FA}" srcOrd="1" destOrd="0" presId="urn:microsoft.com/office/officeart/2005/8/layout/vProcess5"/>
    <dgm:cxn modelId="{F0F4F1C3-2F6F-1447-989D-2DF80259EED9}" type="presParOf" srcId="{EDDE8402-EF95-D84B-834D-951B833E8544}" destId="{868E288A-AE29-B246-9D5C-E271F59FE9ED}" srcOrd="2" destOrd="0" presId="urn:microsoft.com/office/officeart/2005/8/layout/vProcess5"/>
    <dgm:cxn modelId="{6B43758F-AA71-CD4B-B3B2-AAF8985CF340}" type="presParOf" srcId="{EDDE8402-EF95-D84B-834D-951B833E8544}" destId="{D4BED56C-0913-1249-ABD4-0B70AD20FC16}" srcOrd="3" destOrd="0" presId="urn:microsoft.com/office/officeart/2005/8/layout/vProcess5"/>
    <dgm:cxn modelId="{8B5FFA8B-92BA-AC44-B260-BC0EEF9954B2}" type="presParOf" srcId="{EDDE8402-EF95-D84B-834D-951B833E8544}" destId="{9B329D94-CC43-2748-898D-F4454C7B13D0}" srcOrd="4" destOrd="0" presId="urn:microsoft.com/office/officeart/2005/8/layout/vProcess5"/>
    <dgm:cxn modelId="{D3FE824C-0768-694A-902A-B18450C0C2E1}" type="presParOf" srcId="{EDDE8402-EF95-D84B-834D-951B833E8544}" destId="{BD793942-D1DB-5448-8719-9CA8EC94B8D4}" srcOrd="5" destOrd="0" presId="urn:microsoft.com/office/officeart/2005/8/layout/vProcess5"/>
    <dgm:cxn modelId="{9E7FAB11-A749-3149-A1E0-A861E0EA8599}" type="presParOf" srcId="{EDDE8402-EF95-D84B-834D-951B833E8544}" destId="{F94D19C3-D97D-AB4B-AD4E-27807A84E53C}" srcOrd="6" destOrd="0" presId="urn:microsoft.com/office/officeart/2005/8/layout/vProcess5"/>
    <dgm:cxn modelId="{E2450796-FE5C-5D45-A36F-AC6F4EA3DF36}" type="presParOf" srcId="{EDDE8402-EF95-D84B-834D-951B833E8544}" destId="{250DB20B-1B6E-F246-94C8-85E8BD10CA57}" srcOrd="7" destOrd="0" presId="urn:microsoft.com/office/officeart/2005/8/layout/vProcess5"/>
    <dgm:cxn modelId="{4ED45E6A-7FDD-234A-938B-7F464B49EF2E}" type="presParOf" srcId="{EDDE8402-EF95-D84B-834D-951B833E8544}" destId="{5C13C4CE-BA4D-6F42-AA54-8358C583D79A}" srcOrd="8" destOrd="0" presId="urn:microsoft.com/office/officeart/2005/8/layout/vProcess5"/>
    <dgm:cxn modelId="{94696410-4FCC-E345-B7C5-AAD7717BF46E}" type="presParOf" srcId="{EDDE8402-EF95-D84B-834D-951B833E8544}" destId="{B58E8348-49EE-9840-BF4A-1924C1EFB7AA}" srcOrd="9" destOrd="0" presId="urn:microsoft.com/office/officeart/2005/8/layout/vProcess5"/>
    <dgm:cxn modelId="{6EE82D8A-6AD5-E64C-BB64-193D215421C7}" type="presParOf" srcId="{EDDE8402-EF95-D84B-834D-951B833E8544}" destId="{72D8ABE8-BFA8-4C4E-AD78-42C36D4E5963}" srcOrd="10" destOrd="0" presId="urn:microsoft.com/office/officeart/2005/8/layout/vProcess5"/>
    <dgm:cxn modelId="{F3E1D40E-377F-1549-8102-C30AB1E4E131}" type="presParOf" srcId="{EDDE8402-EF95-D84B-834D-951B833E8544}" destId="{BDDD20AC-2509-B942-AC93-5B7C10E043D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A0B754-C3D3-A544-A05C-C1ADCE0F7DF5}" type="doc">
      <dgm:prSet loTypeId="urn:microsoft.com/office/officeart/2009/layout/CircleArrowProcess" loCatId="" qsTypeId="urn:microsoft.com/office/officeart/2005/8/quickstyle/3D7" qsCatId="3D" csTypeId="urn:microsoft.com/office/officeart/2005/8/colors/accent1_2" csCatId="accent1" phldr="1"/>
      <dgm:spPr/>
      <dgm:t>
        <a:bodyPr/>
        <a:lstStyle/>
        <a:p>
          <a:endParaRPr lang="en-GB"/>
        </a:p>
      </dgm:t>
    </dgm:pt>
    <dgm:pt modelId="{5F1BD7B7-8622-1949-8325-A87D1B090E56}">
      <dgm:prSet phldrT="[Text]"/>
      <dgm:spPr/>
      <dgm:t>
        <a:bodyPr/>
        <a:lstStyle/>
        <a:p>
          <a:r>
            <a:rPr lang="en-GB" dirty="0"/>
            <a:t>Stimulus</a:t>
          </a:r>
        </a:p>
      </dgm:t>
    </dgm:pt>
    <dgm:pt modelId="{F80BDE5B-0F3E-A74C-84A1-5CBEB27FDB91}" type="parTrans" cxnId="{41975BB7-8748-FB45-BEFF-6DEE337EA138}">
      <dgm:prSet/>
      <dgm:spPr/>
      <dgm:t>
        <a:bodyPr/>
        <a:lstStyle/>
        <a:p>
          <a:endParaRPr lang="en-GB"/>
        </a:p>
      </dgm:t>
    </dgm:pt>
    <dgm:pt modelId="{9DCC0C6F-9AB2-974B-BA71-B6B8D513FFCA}" type="sibTrans" cxnId="{41975BB7-8748-FB45-BEFF-6DEE337EA138}">
      <dgm:prSet/>
      <dgm:spPr/>
      <dgm:t>
        <a:bodyPr/>
        <a:lstStyle/>
        <a:p>
          <a:endParaRPr lang="en-GB"/>
        </a:p>
      </dgm:t>
    </dgm:pt>
    <dgm:pt modelId="{279334B2-1985-C34B-AE9A-85CA21885AF4}">
      <dgm:prSet/>
      <dgm:spPr/>
      <dgm:t>
        <a:bodyPr/>
        <a:lstStyle/>
        <a:p>
          <a:r>
            <a:rPr lang="en-GB" dirty="0"/>
            <a:t>System</a:t>
          </a:r>
        </a:p>
      </dgm:t>
    </dgm:pt>
    <dgm:pt modelId="{EC84B598-FC7C-D849-B1DA-4D636645933F}" type="parTrans" cxnId="{470642DD-508A-DA43-A648-DB75CF9F61DA}">
      <dgm:prSet/>
      <dgm:spPr/>
      <dgm:t>
        <a:bodyPr/>
        <a:lstStyle/>
        <a:p>
          <a:endParaRPr lang="en-GB"/>
        </a:p>
      </dgm:t>
    </dgm:pt>
    <dgm:pt modelId="{8511440E-2385-0941-9857-16A00D08172F}" type="sibTrans" cxnId="{470642DD-508A-DA43-A648-DB75CF9F61DA}">
      <dgm:prSet/>
      <dgm:spPr/>
      <dgm:t>
        <a:bodyPr/>
        <a:lstStyle/>
        <a:p>
          <a:endParaRPr lang="en-GB"/>
        </a:p>
      </dgm:t>
    </dgm:pt>
    <dgm:pt modelId="{AB9BB7EE-2EF7-5640-B745-2C262F3D1117}">
      <dgm:prSet/>
      <dgm:spPr/>
      <dgm:t>
        <a:bodyPr/>
        <a:lstStyle/>
        <a:p>
          <a:r>
            <a:rPr lang="en-GB" dirty="0"/>
            <a:t>Response</a:t>
          </a:r>
        </a:p>
      </dgm:t>
    </dgm:pt>
    <dgm:pt modelId="{1F34C172-F0C3-3F44-820B-EB91BF79F233}" type="parTrans" cxnId="{63D97086-E22E-5C41-B21E-649D380F3F0B}">
      <dgm:prSet/>
      <dgm:spPr/>
      <dgm:t>
        <a:bodyPr/>
        <a:lstStyle/>
        <a:p>
          <a:endParaRPr lang="en-GB"/>
        </a:p>
      </dgm:t>
    </dgm:pt>
    <dgm:pt modelId="{CC963D10-0805-4040-A30D-36D3B19135DE}" type="sibTrans" cxnId="{63D97086-E22E-5C41-B21E-649D380F3F0B}">
      <dgm:prSet/>
      <dgm:spPr/>
      <dgm:t>
        <a:bodyPr/>
        <a:lstStyle/>
        <a:p>
          <a:endParaRPr lang="en-GB"/>
        </a:p>
      </dgm:t>
    </dgm:pt>
    <dgm:pt modelId="{203334FA-92A7-8349-AA62-BCA56A10F03A}" type="pres">
      <dgm:prSet presAssocID="{8CA0B754-C3D3-A544-A05C-C1ADCE0F7DF5}" presName="Name0" presStyleCnt="0">
        <dgm:presLayoutVars>
          <dgm:chMax val="7"/>
          <dgm:chPref val="7"/>
          <dgm:dir/>
          <dgm:animLvl val="lvl"/>
        </dgm:presLayoutVars>
      </dgm:prSet>
      <dgm:spPr/>
    </dgm:pt>
    <dgm:pt modelId="{5C2658B0-C1B6-7747-8D25-06EAF2BD1416}" type="pres">
      <dgm:prSet presAssocID="{5F1BD7B7-8622-1949-8325-A87D1B090E56}" presName="Accent1" presStyleCnt="0"/>
      <dgm:spPr/>
    </dgm:pt>
    <dgm:pt modelId="{16E6AEFB-B438-AF4C-A1E4-E6E44BC4252A}" type="pres">
      <dgm:prSet presAssocID="{5F1BD7B7-8622-1949-8325-A87D1B090E56}" presName="Accent" presStyleLbl="node1" presStyleIdx="0" presStyleCnt="3"/>
      <dgm:spPr/>
    </dgm:pt>
    <dgm:pt modelId="{78D593DB-686A-2046-AB8A-D522330B9A15}" type="pres">
      <dgm:prSet presAssocID="{5F1BD7B7-8622-1949-8325-A87D1B090E56}" presName="Parent1" presStyleLbl="revTx" presStyleIdx="0" presStyleCnt="3">
        <dgm:presLayoutVars>
          <dgm:chMax val="1"/>
          <dgm:chPref val="1"/>
          <dgm:bulletEnabled val="1"/>
        </dgm:presLayoutVars>
      </dgm:prSet>
      <dgm:spPr/>
    </dgm:pt>
    <dgm:pt modelId="{F4BCD3A3-8AA8-E74A-90D6-08B5188ACB54}" type="pres">
      <dgm:prSet presAssocID="{279334B2-1985-C34B-AE9A-85CA21885AF4}" presName="Accent2" presStyleCnt="0"/>
      <dgm:spPr/>
    </dgm:pt>
    <dgm:pt modelId="{2B9CF133-1010-A24B-A1B1-F5FC21D090D9}" type="pres">
      <dgm:prSet presAssocID="{279334B2-1985-C34B-AE9A-85CA21885AF4}" presName="Accent" presStyleLbl="node1" presStyleIdx="1" presStyleCnt="3"/>
      <dgm:spPr/>
    </dgm:pt>
    <dgm:pt modelId="{4121F2BE-85DC-A049-98C9-9C0E40E00920}" type="pres">
      <dgm:prSet presAssocID="{279334B2-1985-C34B-AE9A-85CA21885AF4}" presName="Parent2" presStyleLbl="revTx" presStyleIdx="1" presStyleCnt="3">
        <dgm:presLayoutVars>
          <dgm:chMax val="1"/>
          <dgm:chPref val="1"/>
          <dgm:bulletEnabled val="1"/>
        </dgm:presLayoutVars>
      </dgm:prSet>
      <dgm:spPr/>
    </dgm:pt>
    <dgm:pt modelId="{36FA2C9B-C3EC-1243-9466-A44C36161578}" type="pres">
      <dgm:prSet presAssocID="{AB9BB7EE-2EF7-5640-B745-2C262F3D1117}" presName="Accent3" presStyleCnt="0"/>
      <dgm:spPr/>
    </dgm:pt>
    <dgm:pt modelId="{973D6C7E-1DA3-C548-AAAE-5891E5B6BD91}" type="pres">
      <dgm:prSet presAssocID="{AB9BB7EE-2EF7-5640-B745-2C262F3D1117}" presName="Accent" presStyleLbl="node1" presStyleIdx="2" presStyleCnt="3"/>
      <dgm:spPr/>
    </dgm:pt>
    <dgm:pt modelId="{A50D6430-26F1-7C49-9C88-C30BEDA00459}" type="pres">
      <dgm:prSet presAssocID="{AB9BB7EE-2EF7-5640-B745-2C262F3D1117}" presName="Parent3" presStyleLbl="revTx" presStyleIdx="2" presStyleCnt="3">
        <dgm:presLayoutVars>
          <dgm:chMax val="1"/>
          <dgm:chPref val="1"/>
          <dgm:bulletEnabled val="1"/>
        </dgm:presLayoutVars>
      </dgm:prSet>
      <dgm:spPr/>
    </dgm:pt>
  </dgm:ptLst>
  <dgm:cxnLst>
    <dgm:cxn modelId="{9C82C328-DC55-8E4F-BA4F-2F41CC77D3C8}" type="presOf" srcId="{AB9BB7EE-2EF7-5640-B745-2C262F3D1117}" destId="{A50D6430-26F1-7C49-9C88-C30BEDA00459}" srcOrd="0" destOrd="0" presId="urn:microsoft.com/office/officeart/2009/layout/CircleArrowProcess"/>
    <dgm:cxn modelId="{C770CE30-9CD0-204F-94E0-075E94FC6F20}" type="presOf" srcId="{5F1BD7B7-8622-1949-8325-A87D1B090E56}" destId="{78D593DB-686A-2046-AB8A-D522330B9A15}" srcOrd="0" destOrd="0" presId="urn:microsoft.com/office/officeart/2009/layout/CircleArrowProcess"/>
    <dgm:cxn modelId="{5B4AF246-1A1F-CE49-AE16-481B08D12F8A}" type="presOf" srcId="{279334B2-1985-C34B-AE9A-85CA21885AF4}" destId="{4121F2BE-85DC-A049-98C9-9C0E40E00920}" srcOrd="0" destOrd="0" presId="urn:microsoft.com/office/officeart/2009/layout/CircleArrowProcess"/>
    <dgm:cxn modelId="{63D97086-E22E-5C41-B21E-649D380F3F0B}" srcId="{8CA0B754-C3D3-A544-A05C-C1ADCE0F7DF5}" destId="{AB9BB7EE-2EF7-5640-B745-2C262F3D1117}" srcOrd="2" destOrd="0" parTransId="{1F34C172-F0C3-3F44-820B-EB91BF79F233}" sibTransId="{CC963D10-0805-4040-A30D-36D3B19135DE}"/>
    <dgm:cxn modelId="{41975BB7-8748-FB45-BEFF-6DEE337EA138}" srcId="{8CA0B754-C3D3-A544-A05C-C1ADCE0F7DF5}" destId="{5F1BD7B7-8622-1949-8325-A87D1B090E56}" srcOrd="0" destOrd="0" parTransId="{F80BDE5B-0F3E-A74C-84A1-5CBEB27FDB91}" sibTransId="{9DCC0C6F-9AB2-974B-BA71-B6B8D513FFCA}"/>
    <dgm:cxn modelId="{FFE320C9-B027-9345-B840-0DC706973F9F}" type="presOf" srcId="{8CA0B754-C3D3-A544-A05C-C1ADCE0F7DF5}" destId="{203334FA-92A7-8349-AA62-BCA56A10F03A}" srcOrd="0" destOrd="0" presId="urn:microsoft.com/office/officeart/2009/layout/CircleArrowProcess"/>
    <dgm:cxn modelId="{470642DD-508A-DA43-A648-DB75CF9F61DA}" srcId="{8CA0B754-C3D3-A544-A05C-C1ADCE0F7DF5}" destId="{279334B2-1985-C34B-AE9A-85CA21885AF4}" srcOrd="1" destOrd="0" parTransId="{EC84B598-FC7C-D849-B1DA-4D636645933F}" sibTransId="{8511440E-2385-0941-9857-16A00D08172F}"/>
    <dgm:cxn modelId="{F54291FF-20A3-7440-8953-2D4400CA74F9}" type="presParOf" srcId="{203334FA-92A7-8349-AA62-BCA56A10F03A}" destId="{5C2658B0-C1B6-7747-8D25-06EAF2BD1416}" srcOrd="0" destOrd="0" presId="urn:microsoft.com/office/officeart/2009/layout/CircleArrowProcess"/>
    <dgm:cxn modelId="{8EF1936E-C48C-9549-8605-E534CAF6DBCC}" type="presParOf" srcId="{5C2658B0-C1B6-7747-8D25-06EAF2BD1416}" destId="{16E6AEFB-B438-AF4C-A1E4-E6E44BC4252A}" srcOrd="0" destOrd="0" presId="urn:microsoft.com/office/officeart/2009/layout/CircleArrowProcess"/>
    <dgm:cxn modelId="{239A511E-5786-3643-BEF8-11C7D3EFAB3F}" type="presParOf" srcId="{203334FA-92A7-8349-AA62-BCA56A10F03A}" destId="{78D593DB-686A-2046-AB8A-D522330B9A15}" srcOrd="1" destOrd="0" presId="urn:microsoft.com/office/officeart/2009/layout/CircleArrowProcess"/>
    <dgm:cxn modelId="{2390A4C3-B490-6842-83E3-0A6254E23150}" type="presParOf" srcId="{203334FA-92A7-8349-AA62-BCA56A10F03A}" destId="{F4BCD3A3-8AA8-E74A-90D6-08B5188ACB54}" srcOrd="2" destOrd="0" presId="urn:microsoft.com/office/officeart/2009/layout/CircleArrowProcess"/>
    <dgm:cxn modelId="{16A4257D-41C4-EA4B-AB64-05CFE3D09EF8}" type="presParOf" srcId="{F4BCD3A3-8AA8-E74A-90D6-08B5188ACB54}" destId="{2B9CF133-1010-A24B-A1B1-F5FC21D090D9}" srcOrd="0" destOrd="0" presId="urn:microsoft.com/office/officeart/2009/layout/CircleArrowProcess"/>
    <dgm:cxn modelId="{B703ED9A-78B7-AD46-B711-12E4071384A2}" type="presParOf" srcId="{203334FA-92A7-8349-AA62-BCA56A10F03A}" destId="{4121F2BE-85DC-A049-98C9-9C0E40E00920}" srcOrd="3" destOrd="0" presId="urn:microsoft.com/office/officeart/2009/layout/CircleArrowProcess"/>
    <dgm:cxn modelId="{1E351D0B-89E4-1D45-88BA-2F297BA2166B}" type="presParOf" srcId="{203334FA-92A7-8349-AA62-BCA56A10F03A}" destId="{36FA2C9B-C3EC-1243-9466-A44C36161578}" srcOrd="4" destOrd="0" presId="urn:microsoft.com/office/officeart/2009/layout/CircleArrowProcess"/>
    <dgm:cxn modelId="{B50FE8B3-764A-C942-8A19-C4ABC7E81AE1}" type="presParOf" srcId="{36FA2C9B-C3EC-1243-9466-A44C36161578}" destId="{973D6C7E-1DA3-C548-AAAE-5891E5B6BD91}" srcOrd="0" destOrd="0" presId="urn:microsoft.com/office/officeart/2009/layout/CircleArrowProcess"/>
    <dgm:cxn modelId="{B2D2E54A-8D06-234F-B91E-7F5C720FFF59}" type="presParOf" srcId="{203334FA-92A7-8349-AA62-BCA56A10F03A}" destId="{A50D6430-26F1-7C49-9C88-C30BEDA00459}"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A0B754-C3D3-A544-A05C-C1ADCE0F7DF5}" type="doc">
      <dgm:prSet loTypeId="urn:microsoft.com/office/officeart/2009/layout/CircleArrowProcess" loCatId="" qsTypeId="urn:microsoft.com/office/officeart/2005/8/quickstyle/3D7" qsCatId="3D" csTypeId="urn:microsoft.com/office/officeart/2005/8/colors/accent1_2" csCatId="accent1" phldr="1"/>
      <dgm:spPr/>
      <dgm:t>
        <a:bodyPr/>
        <a:lstStyle/>
        <a:p>
          <a:endParaRPr lang="en-GB"/>
        </a:p>
      </dgm:t>
    </dgm:pt>
    <dgm:pt modelId="{5F1BD7B7-8622-1949-8325-A87D1B090E56}">
      <dgm:prSet phldrT="[Text]"/>
      <dgm:spPr/>
      <dgm:t>
        <a:bodyPr/>
        <a:lstStyle/>
        <a:p>
          <a:r>
            <a:rPr lang="en-GB" dirty="0"/>
            <a:t>Stimulus</a:t>
          </a:r>
        </a:p>
      </dgm:t>
    </dgm:pt>
    <dgm:pt modelId="{F80BDE5B-0F3E-A74C-84A1-5CBEB27FDB91}" type="parTrans" cxnId="{41975BB7-8748-FB45-BEFF-6DEE337EA138}">
      <dgm:prSet/>
      <dgm:spPr/>
      <dgm:t>
        <a:bodyPr/>
        <a:lstStyle/>
        <a:p>
          <a:endParaRPr lang="en-GB"/>
        </a:p>
      </dgm:t>
    </dgm:pt>
    <dgm:pt modelId="{9DCC0C6F-9AB2-974B-BA71-B6B8D513FFCA}" type="sibTrans" cxnId="{41975BB7-8748-FB45-BEFF-6DEE337EA138}">
      <dgm:prSet/>
      <dgm:spPr/>
      <dgm:t>
        <a:bodyPr/>
        <a:lstStyle/>
        <a:p>
          <a:endParaRPr lang="en-GB"/>
        </a:p>
      </dgm:t>
    </dgm:pt>
    <dgm:pt modelId="{279334B2-1985-C34B-AE9A-85CA21885AF4}">
      <dgm:prSet/>
      <dgm:spPr/>
      <dgm:t>
        <a:bodyPr/>
        <a:lstStyle/>
        <a:p>
          <a:r>
            <a:rPr lang="en-GB" dirty="0"/>
            <a:t>System</a:t>
          </a:r>
        </a:p>
      </dgm:t>
    </dgm:pt>
    <dgm:pt modelId="{EC84B598-FC7C-D849-B1DA-4D636645933F}" type="parTrans" cxnId="{470642DD-508A-DA43-A648-DB75CF9F61DA}">
      <dgm:prSet/>
      <dgm:spPr/>
      <dgm:t>
        <a:bodyPr/>
        <a:lstStyle/>
        <a:p>
          <a:endParaRPr lang="en-GB"/>
        </a:p>
      </dgm:t>
    </dgm:pt>
    <dgm:pt modelId="{8511440E-2385-0941-9857-16A00D08172F}" type="sibTrans" cxnId="{470642DD-508A-DA43-A648-DB75CF9F61DA}">
      <dgm:prSet/>
      <dgm:spPr/>
      <dgm:t>
        <a:bodyPr/>
        <a:lstStyle/>
        <a:p>
          <a:endParaRPr lang="en-GB"/>
        </a:p>
      </dgm:t>
    </dgm:pt>
    <dgm:pt modelId="{AB9BB7EE-2EF7-5640-B745-2C262F3D1117}">
      <dgm:prSet/>
      <dgm:spPr/>
      <dgm:t>
        <a:bodyPr/>
        <a:lstStyle/>
        <a:p>
          <a:r>
            <a:rPr lang="en-GB" dirty="0"/>
            <a:t>Response</a:t>
          </a:r>
        </a:p>
      </dgm:t>
    </dgm:pt>
    <dgm:pt modelId="{1F34C172-F0C3-3F44-820B-EB91BF79F233}" type="parTrans" cxnId="{63D97086-E22E-5C41-B21E-649D380F3F0B}">
      <dgm:prSet/>
      <dgm:spPr/>
      <dgm:t>
        <a:bodyPr/>
        <a:lstStyle/>
        <a:p>
          <a:endParaRPr lang="en-GB"/>
        </a:p>
      </dgm:t>
    </dgm:pt>
    <dgm:pt modelId="{CC963D10-0805-4040-A30D-36D3B19135DE}" type="sibTrans" cxnId="{63D97086-E22E-5C41-B21E-649D380F3F0B}">
      <dgm:prSet/>
      <dgm:spPr/>
      <dgm:t>
        <a:bodyPr/>
        <a:lstStyle/>
        <a:p>
          <a:endParaRPr lang="en-GB"/>
        </a:p>
      </dgm:t>
    </dgm:pt>
    <dgm:pt modelId="{203334FA-92A7-8349-AA62-BCA56A10F03A}" type="pres">
      <dgm:prSet presAssocID="{8CA0B754-C3D3-A544-A05C-C1ADCE0F7DF5}" presName="Name0" presStyleCnt="0">
        <dgm:presLayoutVars>
          <dgm:chMax val="7"/>
          <dgm:chPref val="7"/>
          <dgm:dir/>
          <dgm:animLvl val="lvl"/>
        </dgm:presLayoutVars>
      </dgm:prSet>
      <dgm:spPr/>
    </dgm:pt>
    <dgm:pt modelId="{5C2658B0-C1B6-7747-8D25-06EAF2BD1416}" type="pres">
      <dgm:prSet presAssocID="{5F1BD7B7-8622-1949-8325-A87D1B090E56}" presName="Accent1" presStyleCnt="0"/>
      <dgm:spPr/>
    </dgm:pt>
    <dgm:pt modelId="{16E6AEFB-B438-AF4C-A1E4-E6E44BC4252A}" type="pres">
      <dgm:prSet presAssocID="{5F1BD7B7-8622-1949-8325-A87D1B090E56}" presName="Accent" presStyleLbl="node1" presStyleIdx="0" presStyleCnt="3"/>
      <dgm:spPr/>
    </dgm:pt>
    <dgm:pt modelId="{78D593DB-686A-2046-AB8A-D522330B9A15}" type="pres">
      <dgm:prSet presAssocID="{5F1BD7B7-8622-1949-8325-A87D1B090E56}" presName="Parent1" presStyleLbl="revTx" presStyleIdx="0" presStyleCnt="3">
        <dgm:presLayoutVars>
          <dgm:chMax val="1"/>
          <dgm:chPref val="1"/>
          <dgm:bulletEnabled val="1"/>
        </dgm:presLayoutVars>
      </dgm:prSet>
      <dgm:spPr/>
    </dgm:pt>
    <dgm:pt modelId="{F4BCD3A3-8AA8-E74A-90D6-08B5188ACB54}" type="pres">
      <dgm:prSet presAssocID="{279334B2-1985-C34B-AE9A-85CA21885AF4}" presName="Accent2" presStyleCnt="0"/>
      <dgm:spPr/>
    </dgm:pt>
    <dgm:pt modelId="{2B9CF133-1010-A24B-A1B1-F5FC21D090D9}" type="pres">
      <dgm:prSet presAssocID="{279334B2-1985-C34B-AE9A-85CA21885AF4}" presName="Accent" presStyleLbl="node1" presStyleIdx="1" presStyleCnt="3"/>
      <dgm:spPr/>
    </dgm:pt>
    <dgm:pt modelId="{4121F2BE-85DC-A049-98C9-9C0E40E00920}" type="pres">
      <dgm:prSet presAssocID="{279334B2-1985-C34B-AE9A-85CA21885AF4}" presName="Parent2" presStyleLbl="revTx" presStyleIdx="1" presStyleCnt="3">
        <dgm:presLayoutVars>
          <dgm:chMax val="1"/>
          <dgm:chPref val="1"/>
          <dgm:bulletEnabled val="1"/>
        </dgm:presLayoutVars>
      </dgm:prSet>
      <dgm:spPr/>
    </dgm:pt>
    <dgm:pt modelId="{36FA2C9B-C3EC-1243-9466-A44C36161578}" type="pres">
      <dgm:prSet presAssocID="{AB9BB7EE-2EF7-5640-B745-2C262F3D1117}" presName="Accent3" presStyleCnt="0"/>
      <dgm:spPr/>
    </dgm:pt>
    <dgm:pt modelId="{973D6C7E-1DA3-C548-AAAE-5891E5B6BD91}" type="pres">
      <dgm:prSet presAssocID="{AB9BB7EE-2EF7-5640-B745-2C262F3D1117}" presName="Accent" presStyleLbl="node1" presStyleIdx="2" presStyleCnt="3"/>
      <dgm:spPr/>
    </dgm:pt>
    <dgm:pt modelId="{A50D6430-26F1-7C49-9C88-C30BEDA00459}" type="pres">
      <dgm:prSet presAssocID="{AB9BB7EE-2EF7-5640-B745-2C262F3D1117}" presName="Parent3" presStyleLbl="revTx" presStyleIdx="2" presStyleCnt="3">
        <dgm:presLayoutVars>
          <dgm:chMax val="1"/>
          <dgm:chPref val="1"/>
          <dgm:bulletEnabled val="1"/>
        </dgm:presLayoutVars>
      </dgm:prSet>
      <dgm:spPr/>
    </dgm:pt>
  </dgm:ptLst>
  <dgm:cxnLst>
    <dgm:cxn modelId="{2147831C-F37B-EB4F-91B1-259CF1F7FD3D}" type="presOf" srcId="{8CA0B754-C3D3-A544-A05C-C1ADCE0F7DF5}" destId="{203334FA-92A7-8349-AA62-BCA56A10F03A}" srcOrd="0" destOrd="0" presId="urn:microsoft.com/office/officeart/2009/layout/CircleArrowProcess"/>
    <dgm:cxn modelId="{6224BC2E-5777-B04A-95AE-C67AB11F6F93}" type="presOf" srcId="{279334B2-1985-C34B-AE9A-85CA21885AF4}" destId="{4121F2BE-85DC-A049-98C9-9C0E40E00920}" srcOrd="0" destOrd="0" presId="urn:microsoft.com/office/officeart/2009/layout/CircleArrowProcess"/>
    <dgm:cxn modelId="{6062D031-7527-E94D-94D2-75F01456DF5B}" type="presOf" srcId="{5F1BD7B7-8622-1949-8325-A87D1B090E56}" destId="{78D593DB-686A-2046-AB8A-D522330B9A15}" srcOrd="0" destOrd="0" presId="urn:microsoft.com/office/officeart/2009/layout/CircleArrowProcess"/>
    <dgm:cxn modelId="{63D97086-E22E-5C41-B21E-649D380F3F0B}" srcId="{8CA0B754-C3D3-A544-A05C-C1ADCE0F7DF5}" destId="{AB9BB7EE-2EF7-5640-B745-2C262F3D1117}" srcOrd="2" destOrd="0" parTransId="{1F34C172-F0C3-3F44-820B-EB91BF79F233}" sibTransId="{CC963D10-0805-4040-A30D-36D3B19135DE}"/>
    <dgm:cxn modelId="{D8D756A6-B58D-A844-98E7-5B9E223A78D5}" type="presOf" srcId="{AB9BB7EE-2EF7-5640-B745-2C262F3D1117}" destId="{A50D6430-26F1-7C49-9C88-C30BEDA00459}" srcOrd="0" destOrd="0" presId="urn:microsoft.com/office/officeart/2009/layout/CircleArrowProcess"/>
    <dgm:cxn modelId="{41975BB7-8748-FB45-BEFF-6DEE337EA138}" srcId="{8CA0B754-C3D3-A544-A05C-C1ADCE0F7DF5}" destId="{5F1BD7B7-8622-1949-8325-A87D1B090E56}" srcOrd="0" destOrd="0" parTransId="{F80BDE5B-0F3E-A74C-84A1-5CBEB27FDB91}" sibTransId="{9DCC0C6F-9AB2-974B-BA71-B6B8D513FFCA}"/>
    <dgm:cxn modelId="{470642DD-508A-DA43-A648-DB75CF9F61DA}" srcId="{8CA0B754-C3D3-A544-A05C-C1ADCE0F7DF5}" destId="{279334B2-1985-C34B-AE9A-85CA21885AF4}" srcOrd="1" destOrd="0" parTransId="{EC84B598-FC7C-D849-B1DA-4D636645933F}" sibTransId="{8511440E-2385-0941-9857-16A00D08172F}"/>
    <dgm:cxn modelId="{C99F89BD-C482-6544-ADC3-A812ED88DFAA}" type="presParOf" srcId="{203334FA-92A7-8349-AA62-BCA56A10F03A}" destId="{5C2658B0-C1B6-7747-8D25-06EAF2BD1416}" srcOrd="0" destOrd="0" presId="urn:microsoft.com/office/officeart/2009/layout/CircleArrowProcess"/>
    <dgm:cxn modelId="{9070271B-FD3E-D849-AD94-6C4ED3A8F648}" type="presParOf" srcId="{5C2658B0-C1B6-7747-8D25-06EAF2BD1416}" destId="{16E6AEFB-B438-AF4C-A1E4-E6E44BC4252A}" srcOrd="0" destOrd="0" presId="urn:microsoft.com/office/officeart/2009/layout/CircleArrowProcess"/>
    <dgm:cxn modelId="{781F550B-4CBA-184C-BF4C-8673CC0E11CE}" type="presParOf" srcId="{203334FA-92A7-8349-AA62-BCA56A10F03A}" destId="{78D593DB-686A-2046-AB8A-D522330B9A15}" srcOrd="1" destOrd="0" presId="urn:microsoft.com/office/officeart/2009/layout/CircleArrowProcess"/>
    <dgm:cxn modelId="{F4722F2F-5A7C-1344-90B9-03F9C03613C4}" type="presParOf" srcId="{203334FA-92A7-8349-AA62-BCA56A10F03A}" destId="{F4BCD3A3-8AA8-E74A-90D6-08B5188ACB54}" srcOrd="2" destOrd="0" presId="urn:microsoft.com/office/officeart/2009/layout/CircleArrowProcess"/>
    <dgm:cxn modelId="{D867DC57-0978-3546-9737-9C0792108782}" type="presParOf" srcId="{F4BCD3A3-8AA8-E74A-90D6-08B5188ACB54}" destId="{2B9CF133-1010-A24B-A1B1-F5FC21D090D9}" srcOrd="0" destOrd="0" presId="urn:microsoft.com/office/officeart/2009/layout/CircleArrowProcess"/>
    <dgm:cxn modelId="{036B1626-36F4-024E-8598-BCDFAEF9348B}" type="presParOf" srcId="{203334FA-92A7-8349-AA62-BCA56A10F03A}" destId="{4121F2BE-85DC-A049-98C9-9C0E40E00920}" srcOrd="3" destOrd="0" presId="urn:microsoft.com/office/officeart/2009/layout/CircleArrowProcess"/>
    <dgm:cxn modelId="{998943E2-566E-904F-A3FE-3E44C8223EBA}" type="presParOf" srcId="{203334FA-92A7-8349-AA62-BCA56A10F03A}" destId="{36FA2C9B-C3EC-1243-9466-A44C36161578}" srcOrd="4" destOrd="0" presId="urn:microsoft.com/office/officeart/2009/layout/CircleArrowProcess"/>
    <dgm:cxn modelId="{E4F5CA29-DA4B-5049-A9D1-708A77843604}" type="presParOf" srcId="{36FA2C9B-C3EC-1243-9466-A44C36161578}" destId="{973D6C7E-1DA3-C548-AAAE-5891E5B6BD91}" srcOrd="0" destOrd="0" presId="urn:microsoft.com/office/officeart/2009/layout/CircleArrowProcess"/>
    <dgm:cxn modelId="{2389CB9D-FBB5-CB4C-BEAF-45835E667073}" type="presParOf" srcId="{203334FA-92A7-8349-AA62-BCA56A10F03A}" destId="{A50D6430-26F1-7C49-9C88-C30BEDA00459}"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3FC54-C6B0-2046-8B18-13F389161441}">
      <dsp:nvSpPr>
        <dsp:cNvPr id="0" name=""/>
        <dsp:cNvSpPr/>
      </dsp:nvSpPr>
      <dsp:spPr>
        <a:xfrm>
          <a:off x="3248134" y="714223"/>
          <a:ext cx="550761" cy="91440"/>
        </a:xfrm>
        <a:custGeom>
          <a:avLst/>
          <a:gdLst/>
          <a:ahLst/>
          <a:cxnLst/>
          <a:rect l="0" t="0" r="0" b="0"/>
          <a:pathLst>
            <a:path>
              <a:moveTo>
                <a:pt x="0" y="45720"/>
              </a:moveTo>
              <a:lnTo>
                <a:pt x="550761"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08980" y="757036"/>
        <a:ext cx="29068" cy="5813"/>
      </dsp:txXfrm>
    </dsp:sp>
    <dsp:sp modelId="{3087178E-1846-6F4B-8538-69FBB8CAA023}">
      <dsp:nvSpPr>
        <dsp:cNvPr id="0" name=""/>
        <dsp:cNvSpPr/>
      </dsp:nvSpPr>
      <dsp:spPr>
        <a:xfrm>
          <a:off x="722273" y="1645"/>
          <a:ext cx="2527660" cy="15165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57" tIns="130010" rIns="123857" bIns="13001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Helvetica" pitchFamily="2" charset="0"/>
            </a:rPr>
            <a:t>Increase blood flow</a:t>
          </a:r>
          <a:endParaRPr lang="en-US" sz="1800" kern="1200" dirty="0">
            <a:latin typeface="Helvetica" pitchFamily="2" charset="0"/>
          </a:endParaRPr>
        </a:p>
      </dsp:txBody>
      <dsp:txXfrm>
        <a:off x="722273" y="1645"/>
        <a:ext cx="2527660" cy="1516596"/>
      </dsp:txXfrm>
    </dsp:sp>
    <dsp:sp modelId="{7AAC5525-393E-0F45-812A-891DFC0B2A93}">
      <dsp:nvSpPr>
        <dsp:cNvPr id="0" name=""/>
        <dsp:cNvSpPr/>
      </dsp:nvSpPr>
      <dsp:spPr>
        <a:xfrm>
          <a:off x="6357156" y="714223"/>
          <a:ext cx="550761" cy="91440"/>
        </a:xfrm>
        <a:custGeom>
          <a:avLst/>
          <a:gdLst/>
          <a:ahLst/>
          <a:cxnLst/>
          <a:rect l="0" t="0" r="0" b="0"/>
          <a:pathLst>
            <a:path>
              <a:moveTo>
                <a:pt x="0" y="45720"/>
              </a:moveTo>
              <a:lnTo>
                <a:pt x="550761"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18002" y="757036"/>
        <a:ext cx="29068" cy="5813"/>
      </dsp:txXfrm>
    </dsp:sp>
    <dsp:sp modelId="{D9CA835A-9279-B746-8F3B-56F994734F91}">
      <dsp:nvSpPr>
        <dsp:cNvPr id="0" name=""/>
        <dsp:cNvSpPr/>
      </dsp:nvSpPr>
      <dsp:spPr>
        <a:xfrm>
          <a:off x="3831295" y="1645"/>
          <a:ext cx="2527660" cy="15165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57" tIns="130010" rIns="123857" bIns="13001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Helvetica" pitchFamily="2" charset="0"/>
            </a:rPr>
            <a:t>Decrease in blood pressure</a:t>
          </a:r>
          <a:endParaRPr lang="en-US" sz="1800" kern="1200" dirty="0">
            <a:latin typeface="Helvetica" pitchFamily="2" charset="0"/>
          </a:endParaRPr>
        </a:p>
      </dsp:txBody>
      <dsp:txXfrm>
        <a:off x="3831295" y="1645"/>
        <a:ext cx="2527660" cy="1516596"/>
      </dsp:txXfrm>
    </dsp:sp>
    <dsp:sp modelId="{AC7B9219-0F43-054A-9486-514AEBB41EF1}">
      <dsp:nvSpPr>
        <dsp:cNvPr id="0" name=""/>
        <dsp:cNvSpPr/>
      </dsp:nvSpPr>
      <dsp:spPr>
        <a:xfrm>
          <a:off x="1986103" y="1516441"/>
          <a:ext cx="6218044" cy="550761"/>
        </a:xfrm>
        <a:custGeom>
          <a:avLst/>
          <a:gdLst/>
          <a:ahLst/>
          <a:cxnLst/>
          <a:rect l="0" t="0" r="0" b="0"/>
          <a:pathLst>
            <a:path>
              <a:moveTo>
                <a:pt x="6218044" y="0"/>
              </a:moveTo>
              <a:lnTo>
                <a:pt x="6218044" y="292480"/>
              </a:lnTo>
              <a:lnTo>
                <a:pt x="0" y="292480"/>
              </a:lnTo>
              <a:lnTo>
                <a:pt x="0" y="550761"/>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38996" y="1788915"/>
        <a:ext cx="312258" cy="5813"/>
      </dsp:txXfrm>
    </dsp:sp>
    <dsp:sp modelId="{B5935500-1DE8-674F-9B98-C8031357C44E}">
      <dsp:nvSpPr>
        <dsp:cNvPr id="0" name=""/>
        <dsp:cNvSpPr/>
      </dsp:nvSpPr>
      <dsp:spPr>
        <a:xfrm>
          <a:off x="6940317" y="1645"/>
          <a:ext cx="2527660" cy="15165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57" tIns="130010" rIns="123857" bIns="13001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Helvetica" pitchFamily="2" charset="0"/>
            </a:rPr>
            <a:t>Protective against hypertension and cardiovascular disease.</a:t>
          </a:r>
          <a:endParaRPr lang="en-US" sz="1800" kern="1200" dirty="0">
            <a:latin typeface="Helvetica" pitchFamily="2" charset="0"/>
          </a:endParaRPr>
        </a:p>
      </dsp:txBody>
      <dsp:txXfrm>
        <a:off x="6940317" y="1645"/>
        <a:ext cx="2527660" cy="1516596"/>
      </dsp:txXfrm>
    </dsp:sp>
    <dsp:sp modelId="{270B5CF4-D141-A341-8C31-3C34BD837273}">
      <dsp:nvSpPr>
        <dsp:cNvPr id="0" name=""/>
        <dsp:cNvSpPr/>
      </dsp:nvSpPr>
      <dsp:spPr>
        <a:xfrm>
          <a:off x="3248134" y="2812181"/>
          <a:ext cx="550761" cy="91440"/>
        </a:xfrm>
        <a:custGeom>
          <a:avLst/>
          <a:gdLst/>
          <a:ahLst/>
          <a:cxnLst/>
          <a:rect l="0" t="0" r="0" b="0"/>
          <a:pathLst>
            <a:path>
              <a:moveTo>
                <a:pt x="0" y="45720"/>
              </a:moveTo>
              <a:lnTo>
                <a:pt x="550761"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08980" y="2854994"/>
        <a:ext cx="29068" cy="5813"/>
      </dsp:txXfrm>
    </dsp:sp>
    <dsp:sp modelId="{C86205F0-A209-E84E-8FD9-8C1D37FF99F4}">
      <dsp:nvSpPr>
        <dsp:cNvPr id="0" name=""/>
        <dsp:cNvSpPr/>
      </dsp:nvSpPr>
      <dsp:spPr>
        <a:xfrm>
          <a:off x="722273" y="2099603"/>
          <a:ext cx="2527660" cy="15165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57" tIns="130010" rIns="123857" bIns="13001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Helvetica" pitchFamily="2" charset="0"/>
            </a:rPr>
            <a:t>Fewer hospital admissions for heart disease, cancer, and infectious diseases.</a:t>
          </a:r>
          <a:endParaRPr lang="en-US" sz="1800" kern="1200" dirty="0">
            <a:latin typeface="Helvetica" pitchFamily="2" charset="0"/>
          </a:endParaRPr>
        </a:p>
      </dsp:txBody>
      <dsp:txXfrm>
        <a:off x="722273" y="2099603"/>
        <a:ext cx="2527660" cy="1516596"/>
      </dsp:txXfrm>
    </dsp:sp>
    <dsp:sp modelId="{9CCB05A1-047F-D944-A3D2-FF78B85A3F7C}">
      <dsp:nvSpPr>
        <dsp:cNvPr id="0" name=""/>
        <dsp:cNvSpPr/>
      </dsp:nvSpPr>
      <dsp:spPr>
        <a:xfrm>
          <a:off x="6357156" y="2812181"/>
          <a:ext cx="550761" cy="91440"/>
        </a:xfrm>
        <a:custGeom>
          <a:avLst/>
          <a:gdLst/>
          <a:ahLst/>
          <a:cxnLst/>
          <a:rect l="0" t="0" r="0" b="0"/>
          <a:pathLst>
            <a:path>
              <a:moveTo>
                <a:pt x="0" y="45720"/>
              </a:moveTo>
              <a:lnTo>
                <a:pt x="550761"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18002" y="2854994"/>
        <a:ext cx="29068" cy="5813"/>
      </dsp:txXfrm>
    </dsp:sp>
    <dsp:sp modelId="{F5653265-B3F3-7445-B9ED-8983648BF4BB}">
      <dsp:nvSpPr>
        <dsp:cNvPr id="0" name=""/>
        <dsp:cNvSpPr/>
      </dsp:nvSpPr>
      <dsp:spPr>
        <a:xfrm>
          <a:off x="3831295" y="2099603"/>
          <a:ext cx="2527660" cy="15165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57" tIns="130010" rIns="123857" bIns="13001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Helvetica" pitchFamily="2" charset="0"/>
            </a:rPr>
            <a:t>Half the doctor visits of non-meditators.</a:t>
          </a:r>
          <a:endParaRPr lang="en-US" sz="1800" kern="1200" dirty="0">
            <a:latin typeface="Helvetica" pitchFamily="2" charset="0"/>
          </a:endParaRPr>
        </a:p>
      </dsp:txBody>
      <dsp:txXfrm>
        <a:off x="3831295" y="2099603"/>
        <a:ext cx="2527660" cy="1516596"/>
      </dsp:txXfrm>
    </dsp:sp>
    <dsp:sp modelId="{A13E9334-945F-3C42-87BD-FE30E207E4DB}">
      <dsp:nvSpPr>
        <dsp:cNvPr id="0" name=""/>
        <dsp:cNvSpPr/>
      </dsp:nvSpPr>
      <dsp:spPr>
        <a:xfrm>
          <a:off x="6940317" y="2099603"/>
          <a:ext cx="2527660" cy="151659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57" tIns="130010" rIns="123857" bIns="13001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Helvetica" pitchFamily="2" charset="0"/>
            </a:rPr>
            <a:t>Reduction in addictive behaviour including alcohol caffeine, and prescription and illegal drugs.</a:t>
          </a:r>
          <a:endParaRPr lang="en-US" sz="1800" kern="1200" dirty="0">
            <a:latin typeface="Helvetica" pitchFamily="2" charset="0"/>
          </a:endParaRPr>
        </a:p>
      </dsp:txBody>
      <dsp:txXfrm>
        <a:off x="6940317" y="2099603"/>
        <a:ext cx="2527660" cy="1516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3FC54-C6B0-2046-8B18-13F389161441}">
      <dsp:nvSpPr>
        <dsp:cNvPr id="0" name=""/>
        <dsp:cNvSpPr/>
      </dsp:nvSpPr>
      <dsp:spPr>
        <a:xfrm>
          <a:off x="2946655" y="1763202"/>
          <a:ext cx="645748" cy="91440"/>
        </a:xfrm>
        <a:custGeom>
          <a:avLst/>
          <a:gdLst/>
          <a:ahLst/>
          <a:cxnLst/>
          <a:rect l="0" t="0" r="0" b="0"/>
          <a:pathLst>
            <a:path>
              <a:moveTo>
                <a:pt x="0" y="45720"/>
              </a:moveTo>
              <a:lnTo>
                <a:pt x="64574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52621" y="1805540"/>
        <a:ext cx="33817" cy="6763"/>
      </dsp:txXfrm>
    </dsp:sp>
    <dsp:sp modelId="{3087178E-1846-6F4B-8538-69FBB8CAA023}">
      <dsp:nvSpPr>
        <dsp:cNvPr id="0" name=""/>
        <dsp:cNvSpPr/>
      </dsp:nvSpPr>
      <dsp:spPr>
        <a:xfrm>
          <a:off x="7811" y="926729"/>
          <a:ext cx="2940644" cy="176438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94" tIns="151252" rIns="144094" bIns="151252"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charset="0"/>
              <a:ea typeface="Helvetica" charset="0"/>
              <a:cs typeface="Helvetica" charset="0"/>
            </a:rPr>
            <a:t>Less likely to experience depression and anxiety.</a:t>
          </a:r>
          <a:endParaRPr lang="en-US" sz="2400" kern="1200" dirty="0">
            <a:latin typeface="Helvetica" pitchFamily="2" charset="0"/>
          </a:endParaRPr>
        </a:p>
      </dsp:txBody>
      <dsp:txXfrm>
        <a:off x="7811" y="926729"/>
        <a:ext cx="2940644" cy="1764386"/>
      </dsp:txXfrm>
    </dsp:sp>
    <dsp:sp modelId="{7AAC5525-393E-0F45-812A-891DFC0B2A93}">
      <dsp:nvSpPr>
        <dsp:cNvPr id="0" name=""/>
        <dsp:cNvSpPr/>
      </dsp:nvSpPr>
      <dsp:spPr>
        <a:xfrm>
          <a:off x="6563648" y="1763202"/>
          <a:ext cx="645748" cy="91440"/>
        </a:xfrm>
        <a:custGeom>
          <a:avLst/>
          <a:gdLst/>
          <a:ahLst/>
          <a:cxnLst/>
          <a:rect l="0" t="0" r="0" b="0"/>
          <a:pathLst>
            <a:path>
              <a:moveTo>
                <a:pt x="0" y="45720"/>
              </a:moveTo>
              <a:lnTo>
                <a:pt x="64574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69613" y="1805540"/>
        <a:ext cx="33817" cy="6763"/>
      </dsp:txXfrm>
    </dsp:sp>
    <dsp:sp modelId="{D9CA835A-9279-B746-8F3B-56F994734F91}">
      <dsp:nvSpPr>
        <dsp:cNvPr id="0" name=""/>
        <dsp:cNvSpPr/>
      </dsp:nvSpPr>
      <dsp:spPr>
        <a:xfrm>
          <a:off x="3624803" y="926729"/>
          <a:ext cx="2940644" cy="176438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94" tIns="151252" rIns="144094" bIns="151252"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charset="0"/>
              <a:ea typeface="Helvetica" charset="0"/>
              <a:cs typeface="Helvetica" charset="0"/>
            </a:rPr>
            <a:t>Less neurotic and report greater feelings of wellbeing and life satisfaction.</a:t>
          </a:r>
          <a:endParaRPr lang="en-US" sz="2400" kern="1200" dirty="0">
            <a:latin typeface="Helvetica" pitchFamily="2" charset="0"/>
          </a:endParaRPr>
        </a:p>
      </dsp:txBody>
      <dsp:txXfrm>
        <a:off x="3624803" y="926729"/>
        <a:ext cx="2940644" cy="1764386"/>
      </dsp:txXfrm>
    </dsp:sp>
    <dsp:sp modelId="{B5935500-1DE8-674F-9B98-C8031357C44E}">
      <dsp:nvSpPr>
        <dsp:cNvPr id="0" name=""/>
        <dsp:cNvSpPr/>
      </dsp:nvSpPr>
      <dsp:spPr>
        <a:xfrm>
          <a:off x="7241796" y="926729"/>
          <a:ext cx="2940644" cy="176438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94" tIns="151252" rIns="144094" bIns="151252"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Helvetica" charset="0"/>
              <a:ea typeface="Helvetica" charset="0"/>
              <a:cs typeface="Helvetica" charset="0"/>
            </a:rPr>
            <a:t>Recover from bad moods more quickly </a:t>
          </a:r>
          <a:r>
            <a:rPr lang="mr-IN" sz="2400" kern="1200" dirty="0">
              <a:latin typeface="Helvetica" charset="0"/>
              <a:ea typeface="Helvetica" charset="0"/>
              <a:cs typeface="Helvetica" charset="0"/>
            </a:rPr>
            <a:t>–</a:t>
          </a:r>
          <a:r>
            <a:rPr lang="en-GB" sz="2400" kern="1200" dirty="0">
              <a:latin typeface="Helvetica" charset="0"/>
              <a:ea typeface="Helvetica" charset="0"/>
              <a:cs typeface="Helvetica" charset="0"/>
            </a:rPr>
            <a:t> able to let negative thoughts go more quickly.</a:t>
          </a:r>
          <a:endParaRPr lang="en-US" sz="2400" kern="1200" dirty="0">
            <a:latin typeface="Helvetica" pitchFamily="2" charset="0"/>
          </a:endParaRPr>
        </a:p>
      </dsp:txBody>
      <dsp:txXfrm>
        <a:off x="7241796" y="926729"/>
        <a:ext cx="2940644" cy="17643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0AC39-5840-DB44-9E94-C222100FF3FA}">
      <dsp:nvSpPr>
        <dsp:cNvPr id="0" name=""/>
        <dsp:cNvSpPr/>
      </dsp:nvSpPr>
      <dsp:spPr>
        <a:xfrm>
          <a:off x="0" y="0"/>
          <a:ext cx="8412480" cy="95729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b="0" i="0" kern="1200" dirty="0">
              <a:latin typeface="Helvetica Light" panose="020B0403020202020204" pitchFamily="34" charset="0"/>
            </a:rPr>
            <a:t>Sitting </a:t>
          </a:r>
          <a:r>
            <a:rPr lang="en-US" sz="2900" b="0" i="0" kern="1200" dirty="0">
              <a:latin typeface="Helvetica Light" panose="020B0403020202020204" pitchFamily="34" charset="0"/>
            </a:rPr>
            <a:t>–</a:t>
          </a:r>
          <a:r>
            <a:rPr lang="en-GB" sz="2900" b="0" i="0" kern="1200" dirty="0">
              <a:latin typeface="Helvetica Light" panose="020B0403020202020204" pitchFamily="34" charset="0"/>
            </a:rPr>
            <a:t> comfortable and alert</a:t>
          </a:r>
          <a:endParaRPr lang="en-US" sz="2900" b="0" i="0" kern="1200" dirty="0">
            <a:latin typeface="Helvetica Light" panose="020B0403020202020204" pitchFamily="34" charset="0"/>
          </a:endParaRPr>
        </a:p>
      </dsp:txBody>
      <dsp:txXfrm>
        <a:off x="28038" y="28038"/>
        <a:ext cx="7298593" cy="901218"/>
      </dsp:txXfrm>
    </dsp:sp>
    <dsp:sp modelId="{868E288A-AE29-B246-9D5C-E271F59FE9ED}">
      <dsp:nvSpPr>
        <dsp:cNvPr id="0" name=""/>
        <dsp:cNvSpPr/>
      </dsp:nvSpPr>
      <dsp:spPr>
        <a:xfrm>
          <a:off x="704545" y="1131347"/>
          <a:ext cx="8412480" cy="95729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b="0" i="0" kern="1200" dirty="0">
              <a:latin typeface="Helvetica Light" panose="020B0403020202020204" pitchFamily="34" charset="0"/>
            </a:rPr>
            <a:t>Breathing in through the nose and out through the mouth 2 or 3 times.</a:t>
          </a:r>
          <a:endParaRPr lang="en-US" sz="2900" b="0" i="0" kern="1200" dirty="0">
            <a:latin typeface="Helvetica Light" panose="020B0403020202020204" pitchFamily="34" charset="0"/>
          </a:endParaRPr>
        </a:p>
      </dsp:txBody>
      <dsp:txXfrm>
        <a:off x="732583" y="1159385"/>
        <a:ext cx="7029617" cy="901218"/>
      </dsp:txXfrm>
    </dsp:sp>
    <dsp:sp modelId="{D4BED56C-0913-1249-ABD4-0B70AD20FC16}">
      <dsp:nvSpPr>
        <dsp:cNvPr id="0" name=""/>
        <dsp:cNvSpPr/>
      </dsp:nvSpPr>
      <dsp:spPr>
        <a:xfrm>
          <a:off x="1398574" y="2262695"/>
          <a:ext cx="8412480" cy="95729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b="0" i="0" kern="1200" dirty="0">
              <a:latin typeface="Helvetica Light" panose="020B0403020202020204" pitchFamily="34" charset="0"/>
            </a:rPr>
            <a:t>Breathe normally. Allow thoughts and feelings to arise, and letting them go.</a:t>
          </a:r>
          <a:endParaRPr lang="en-US" sz="2900" b="0" i="0" kern="1200" dirty="0">
            <a:latin typeface="Helvetica Light" panose="020B0403020202020204" pitchFamily="34" charset="0"/>
          </a:endParaRPr>
        </a:p>
      </dsp:txBody>
      <dsp:txXfrm>
        <a:off x="1426612" y="2290733"/>
        <a:ext cx="7040133" cy="901218"/>
      </dsp:txXfrm>
    </dsp:sp>
    <dsp:sp modelId="{9B329D94-CC43-2748-898D-F4454C7B13D0}">
      <dsp:nvSpPr>
        <dsp:cNvPr id="0" name=""/>
        <dsp:cNvSpPr/>
      </dsp:nvSpPr>
      <dsp:spPr>
        <a:xfrm>
          <a:off x="2103119" y="3394043"/>
          <a:ext cx="8412480" cy="95729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b="0" i="0" kern="1200" dirty="0">
              <a:latin typeface="Helvetica Light" panose="020B0403020202020204" pitchFamily="34" charset="0"/>
            </a:rPr>
            <a:t>Gently bringing your attention back to the breath all the time.</a:t>
          </a:r>
          <a:endParaRPr lang="en-US" sz="2900" b="0" i="0" kern="1200" dirty="0">
            <a:latin typeface="Helvetica Light" panose="020B0403020202020204" pitchFamily="34" charset="0"/>
          </a:endParaRPr>
        </a:p>
      </dsp:txBody>
      <dsp:txXfrm>
        <a:off x="2131157" y="3422081"/>
        <a:ext cx="7029617" cy="901218"/>
      </dsp:txXfrm>
    </dsp:sp>
    <dsp:sp modelId="{BD793942-D1DB-5448-8719-9CA8EC94B8D4}">
      <dsp:nvSpPr>
        <dsp:cNvPr id="0" name=""/>
        <dsp:cNvSpPr/>
      </dsp:nvSpPr>
      <dsp:spPr>
        <a:xfrm>
          <a:off x="7790238" y="733200"/>
          <a:ext cx="622241" cy="622241"/>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242" y="733200"/>
        <a:ext cx="342233" cy="468236"/>
      </dsp:txXfrm>
    </dsp:sp>
    <dsp:sp modelId="{F94D19C3-D97D-AB4B-AD4E-27807A84E53C}">
      <dsp:nvSpPr>
        <dsp:cNvPr id="0" name=""/>
        <dsp:cNvSpPr/>
      </dsp:nvSpPr>
      <dsp:spPr>
        <a:xfrm>
          <a:off x="8494783" y="1864548"/>
          <a:ext cx="622241" cy="622241"/>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787" y="1864548"/>
        <a:ext cx="342233" cy="468236"/>
      </dsp:txXfrm>
    </dsp:sp>
    <dsp:sp modelId="{250DB20B-1B6E-F246-94C8-85E8BD10CA57}">
      <dsp:nvSpPr>
        <dsp:cNvPr id="0" name=""/>
        <dsp:cNvSpPr/>
      </dsp:nvSpPr>
      <dsp:spPr>
        <a:xfrm>
          <a:off x="9188813" y="2995896"/>
          <a:ext cx="622241" cy="622241"/>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817" y="2995896"/>
        <a:ext cx="342233" cy="4682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6AEFB-B438-AF4C-A1E4-E6E44BC4252A}">
      <dsp:nvSpPr>
        <dsp:cNvPr id="0" name=""/>
        <dsp:cNvSpPr/>
      </dsp:nvSpPr>
      <dsp:spPr>
        <a:xfrm>
          <a:off x="3260355" y="0"/>
          <a:ext cx="2612224" cy="261262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78D593DB-686A-2046-AB8A-D522330B9A15}">
      <dsp:nvSpPr>
        <dsp:cNvPr id="0" name=""/>
        <dsp:cNvSpPr/>
      </dsp:nvSpPr>
      <dsp:spPr>
        <a:xfrm>
          <a:off x="3837743" y="943235"/>
          <a:ext cx="1451563" cy="725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Stimulus</a:t>
          </a:r>
        </a:p>
      </dsp:txBody>
      <dsp:txXfrm>
        <a:off x="3837743" y="943235"/>
        <a:ext cx="1451563" cy="725607"/>
      </dsp:txXfrm>
    </dsp:sp>
    <dsp:sp modelId="{2B9CF133-1010-A24B-A1B1-F5FC21D090D9}">
      <dsp:nvSpPr>
        <dsp:cNvPr id="0" name=""/>
        <dsp:cNvSpPr/>
      </dsp:nvSpPr>
      <dsp:spPr>
        <a:xfrm>
          <a:off x="2534819" y="1501145"/>
          <a:ext cx="2612224" cy="261262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121F2BE-85DC-A049-98C9-9C0E40E00920}">
      <dsp:nvSpPr>
        <dsp:cNvPr id="0" name=""/>
        <dsp:cNvSpPr/>
      </dsp:nvSpPr>
      <dsp:spPr>
        <a:xfrm>
          <a:off x="3115150" y="2453064"/>
          <a:ext cx="1451563" cy="725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System</a:t>
          </a:r>
        </a:p>
      </dsp:txBody>
      <dsp:txXfrm>
        <a:off x="3115150" y="2453064"/>
        <a:ext cx="1451563" cy="725607"/>
      </dsp:txXfrm>
    </dsp:sp>
    <dsp:sp modelId="{973D6C7E-1DA3-C548-AAAE-5891E5B6BD91}">
      <dsp:nvSpPr>
        <dsp:cNvPr id="0" name=""/>
        <dsp:cNvSpPr/>
      </dsp:nvSpPr>
      <dsp:spPr>
        <a:xfrm>
          <a:off x="3446277" y="3181928"/>
          <a:ext cx="2244305" cy="2245205"/>
        </a:xfrm>
        <a:prstGeom prst="blockArc">
          <a:avLst>
            <a:gd name="adj1" fmla="val 13500000"/>
            <a:gd name="adj2" fmla="val 10800000"/>
            <a:gd name="adj3" fmla="val 1274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50D6430-26F1-7C49-9C88-C30BEDA00459}">
      <dsp:nvSpPr>
        <dsp:cNvPr id="0" name=""/>
        <dsp:cNvSpPr/>
      </dsp:nvSpPr>
      <dsp:spPr>
        <a:xfrm>
          <a:off x="3841177" y="3965064"/>
          <a:ext cx="1451563" cy="725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Response</a:t>
          </a:r>
        </a:p>
      </dsp:txBody>
      <dsp:txXfrm>
        <a:off x="3841177" y="3965064"/>
        <a:ext cx="1451563" cy="7256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6AEFB-B438-AF4C-A1E4-E6E44BC4252A}">
      <dsp:nvSpPr>
        <dsp:cNvPr id="0" name=""/>
        <dsp:cNvSpPr/>
      </dsp:nvSpPr>
      <dsp:spPr>
        <a:xfrm>
          <a:off x="3260355" y="0"/>
          <a:ext cx="2612224" cy="261262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78D593DB-686A-2046-AB8A-D522330B9A15}">
      <dsp:nvSpPr>
        <dsp:cNvPr id="0" name=""/>
        <dsp:cNvSpPr/>
      </dsp:nvSpPr>
      <dsp:spPr>
        <a:xfrm>
          <a:off x="3837743" y="943235"/>
          <a:ext cx="1451563" cy="725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Stimulus</a:t>
          </a:r>
        </a:p>
      </dsp:txBody>
      <dsp:txXfrm>
        <a:off x="3837743" y="943235"/>
        <a:ext cx="1451563" cy="725607"/>
      </dsp:txXfrm>
    </dsp:sp>
    <dsp:sp modelId="{2B9CF133-1010-A24B-A1B1-F5FC21D090D9}">
      <dsp:nvSpPr>
        <dsp:cNvPr id="0" name=""/>
        <dsp:cNvSpPr/>
      </dsp:nvSpPr>
      <dsp:spPr>
        <a:xfrm>
          <a:off x="2534819" y="1501145"/>
          <a:ext cx="2612224" cy="261262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121F2BE-85DC-A049-98C9-9C0E40E00920}">
      <dsp:nvSpPr>
        <dsp:cNvPr id="0" name=""/>
        <dsp:cNvSpPr/>
      </dsp:nvSpPr>
      <dsp:spPr>
        <a:xfrm>
          <a:off x="3115150" y="2453064"/>
          <a:ext cx="1451563" cy="725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System</a:t>
          </a:r>
        </a:p>
      </dsp:txBody>
      <dsp:txXfrm>
        <a:off x="3115150" y="2453064"/>
        <a:ext cx="1451563" cy="725607"/>
      </dsp:txXfrm>
    </dsp:sp>
    <dsp:sp modelId="{973D6C7E-1DA3-C548-AAAE-5891E5B6BD91}">
      <dsp:nvSpPr>
        <dsp:cNvPr id="0" name=""/>
        <dsp:cNvSpPr/>
      </dsp:nvSpPr>
      <dsp:spPr>
        <a:xfrm>
          <a:off x="3446277" y="3181928"/>
          <a:ext cx="2244305" cy="2245205"/>
        </a:xfrm>
        <a:prstGeom prst="blockArc">
          <a:avLst>
            <a:gd name="adj1" fmla="val 13500000"/>
            <a:gd name="adj2" fmla="val 10800000"/>
            <a:gd name="adj3" fmla="val 1274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50D6430-26F1-7C49-9C88-C30BEDA00459}">
      <dsp:nvSpPr>
        <dsp:cNvPr id="0" name=""/>
        <dsp:cNvSpPr/>
      </dsp:nvSpPr>
      <dsp:spPr>
        <a:xfrm>
          <a:off x="3841177" y="3965064"/>
          <a:ext cx="1451563" cy="725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Response</a:t>
          </a:r>
        </a:p>
      </dsp:txBody>
      <dsp:txXfrm>
        <a:off x="3841177" y="3965064"/>
        <a:ext cx="1451563" cy="72560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2D75E-B9FE-6847-85DD-5BDD89E5C73B}" type="datetimeFigureOut">
              <a:rPr lang="en-GB" smtClean="0"/>
              <a:t>10/05/2020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005CD-6DC9-1747-947D-029E4A53521C}" type="slidenum">
              <a:rPr lang="en-GB" smtClean="0"/>
              <a:t>‹#›</a:t>
            </a:fld>
            <a:endParaRPr lang="en-GB"/>
          </a:p>
        </p:txBody>
      </p:sp>
    </p:spTree>
    <p:extLst>
      <p:ext uri="{BB962C8B-B14F-4D97-AF65-F5344CB8AC3E}">
        <p14:creationId xmlns:p14="http://schemas.microsoft.com/office/powerpoint/2010/main" val="193631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Self regulation</a:t>
            </a:r>
            <a:r>
              <a:rPr lang="en-GB" baseline="0" dirty="0"/>
              <a:t> </a:t>
            </a:r>
            <a:endParaRPr lang="en-GB" dirty="0"/>
          </a:p>
        </p:txBody>
      </p:sp>
      <p:sp>
        <p:nvSpPr>
          <p:cNvPr id="4" name="Slide Number Placeholder 3"/>
          <p:cNvSpPr>
            <a:spLocks noGrp="1"/>
          </p:cNvSpPr>
          <p:nvPr>
            <p:ph type="sldNum" sz="quarter" idx="10"/>
          </p:nvPr>
        </p:nvSpPr>
        <p:spPr/>
        <p:txBody>
          <a:bodyPr/>
          <a:lstStyle/>
          <a:p>
            <a:fld id="{4F1005CD-6DC9-1747-947D-029E4A53521C}" type="slidenum">
              <a:rPr lang="en-GB" smtClean="0"/>
              <a:t>1</a:t>
            </a:fld>
            <a:endParaRPr lang="en-GB"/>
          </a:p>
        </p:txBody>
      </p:sp>
    </p:spTree>
    <p:extLst>
      <p:ext uri="{BB962C8B-B14F-4D97-AF65-F5344CB8AC3E}">
        <p14:creationId xmlns:p14="http://schemas.microsoft.com/office/powerpoint/2010/main" val="757125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1005CD-6DC9-1747-947D-029E4A53521C}" type="slidenum">
              <a:rPr lang="en-GB" smtClean="0"/>
              <a:t>12</a:t>
            </a:fld>
            <a:endParaRPr lang="en-GB"/>
          </a:p>
        </p:txBody>
      </p:sp>
    </p:spTree>
    <p:extLst>
      <p:ext uri="{BB962C8B-B14F-4D97-AF65-F5344CB8AC3E}">
        <p14:creationId xmlns:p14="http://schemas.microsoft.com/office/powerpoint/2010/main" val="3606549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1005CD-6DC9-1747-947D-029E4A53521C}" type="slidenum">
              <a:rPr lang="en-GB" smtClean="0"/>
              <a:t>13</a:t>
            </a:fld>
            <a:endParaRPr lang="en-GB"/>
          </a:p>
        </p:txBody>
      </p:sp>
    </p:spTree>
    <p:extLst>
      <p:ext uri="{BB962C8B-B14F-4D97-AF65-F5344CB8AC3E}">
        <p14:creationId xmlns:p14="http://schemas.microsoft.com/office/powerpoint/2010/main" val="235460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1005CD-6DC9-1747-947D-029E4A53521C}" type="slidenum">
              <a:rPr lang="en-GB" smtClean="0"/>
              <a:t>14</a:t>
            </a:fld>
            <a:endParaRPr lang="en-GB"/>
          </a:p>
        </p:txBody>
      </p:sp>
    </p:spTree>
    <p:extLst>
      <p:ext uri="{BB962C8B-B14F-4D97-AF65-F5344CB8AC3E}">
        <p14:creationId xmlns:p14="http://schemas.microsoft.com/office/powerpoint/2010/main" val="2750242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1005CD-6DC9-1747-947D-029E4A53521C}" type="slidenum">
              <a:rPr lang="en-GB" smtClean="0"/>
              <a:t>15</a:t>
            </a:fld>
            <a:endParaRPr lang="en-GB"/>
          </a:p>
        </p:txBody>
      </p:sp>
    </p:spTree>
    <p:extLst>
      <p:ext uri="{BB962C8B-B14F-4D97-AF65-F5344CB8AC3E}">
        <p14:creationId xmlns:p14="http://schemas.microsoft.com/office/powerpoint/2010/main" val="2823189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1005CD-6DC9-1747-947D-029E4A53521C}" type="slidenum">
              <a:rPr lang="en-GB" smtClean="0"/>
              <a:t>16</a:t>
            </a:fld>
            <a:endParaRPr lang="en-GB"/>
          </a:p>
        </p:txBody>
      </p:sp>
    </p:spTree>
    <p:extLst>
      <p:ext uri="{BB962C8B-B14F-4D97-AF65-F5344CB8AC3E}">
        <p14:creationId xmlns:p14="http://schemas.microsoft.com/office/powerpoint/2010/main" val="845340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eyes. Take one moment. Write down everything that came up in that moment. Was it long? Was it short? Was it full or empty? How did you feel? Discuss with table.</a:t>
            </a:r>
          </a:p>
        </p:txBody>
      </p:sp>
      <p:sp>
        <p:nvSpPr>
          <p:cNvPr id="4" name="Slide Number Placeholder 3"/>
          <p:cNvSpPr>
            <a:spLocks noGrp="1"/>
          </p:cNvSpPr>
          <p:nvPr>
            <p:ph type="sldNum" sz="quarter" idx="10"/>
          </p:nvPr>
        </p:nvSpPr>
        <p:spPr/>
        <p:txBody>
          <a:bodyPr/>
          <a:lstStyle/>
          <a:p>
            <a:fld id="{4F1005CD-6DC9-1747-947D-029E4A53521C}" type="slidenum">
              <a:rPr lang="en-GB" smtClean="0"/>
              <a:t>17</a:t>
            </a:fld>
            <a:endParaRPr lang="en-GB"/>
          </a:p>
        </p:txBody>
      </p:sp>
    </p:spTree>
    <p:extLst>
      <p:ext uri="{BB962C8B-B14F-4D97-AF65-F5344CB8AC3E}">
        <p14:creationId xmlns:p14="http://schemas.microsoft.com/office/powerpoint/2010/main" val="1585784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are many ways to mindfully meditate, find the one that works for you.</a:t>
            </a:r>
            <a:endParaRPr lang="en-GB" dirty="0"/>
          </a:p>
        </p:txBody>
      </p:sp>
      <p:sp>
        <p:nvSpPr>
          <p:cNvPr id="4" name="Slide Number Placeholder 3"/>
          <p:cNvSpPr>
            <a:spLocks noGrp="1"/>
          </p:cNvSpPr>
          <p:nvPr>
            <p:ph type="sldNum" sz="quarter" idx="10"/>
          </p:nvPr>
        </p:nvSpPr>
        <p:spPr/>
        <p:txBody>
          <a:bodyPr/>
          <a:lstStyle/>
          <a:p>
            <a:fld id="{4F1005CD-6DC9-1747-947D-029E4A53521C}" type="slidenum">
              <a:rPr lang="en-GB" smtClean="0"/>
              <a:t>18</a:t>
            </a:fld>
            <a:endParaRPr lang="en-GB"/>
          </a:p>
        </p:txBody>
      </p:sp>
    </p:spTree>
    <p:extLst>
      <p:ext uri="{BB962C8B-B14F-4D97-AF65-F5344CB8AC3E}">
        <p14:creationId xmlns:p14="http://schemas.microsoft.com/office/powerpoint/2010/main" val="1943382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1005CD-6DC9-1747-947D-029E4A53521C}" type="slidenum">
              <a:rPr lang="en-GB" smtClean="0"/>
              <a:t>20</a:t>
            </a:fld>
            <a:endParaRPr lang="en-GB"/>
          </a:p>
        </p:txBody>
      </p:sp>
    </p:spTree>
    <p:extLst>
      <p:ext uri="{BB962C8B-B14F-4D97-AF65-F5344CB8AC3E}">
        <p14:creationId xmlns:p14="http://schemas.microsoft.com/office/powerpoint/2010/main" val="3499760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1005CD-6DC9-1747-947D-029E4A53521C}" type="slidenum">
              <a:rPr lang="en-GB" smtClean="0"/>
              <a:t>21</a:t>
            </a:fld>
            <a:endParaRPr lang="en-GB"/>
          </a:p>
        </p:txBody>
      </p:sp>
    </p:spTree>
    <p:extLst>
      <p:ext uri="{BB962C8B-B14F-4D97-AF65-F5344CB8AC3E}">
        <p14:creationId xmlns:p14="http://schemas.microsoft.com/office/powerpoint/2010/main" val="1275658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1005CD-6DC9-1747-947D-029E4A53521C}" type="slidenum">
              <a:rPr lang="en-GB" smtClean="0"/>
              <a:t>22</a:t>
            </a:fld>
            <a:endParaRPr lang="en-GB"/>
          </a:p>
        </p:txBody>
      </p:sp>
    </p:spTree>
    <p:extLst>
      <p:ext uri="{BB962C8B-B14F-4D97-AF65-F5344CB8AC3E}">
        <p14:creationId xmlns:p14="http://schemas.microsoft.com/office/powerpoint/2010/main" val="134665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eyes. Take one moment. Write down everything that came up in that moment. Was it long? Was it short? Was it full or empty? How did you feel? Discuss with table.</a:t>
            </a:r>
          </a:p>
        </p:txBody>
      </p:sp>
      <p:sp>
        <p:nvSpPr>
          <p:cNvPr id="4" name="Slide Number Placeholder 3"/>
          <p:cNvSpPr>
            <a:spLocks noGrp="1"/>
          </p:cNvSpPr>
          <p:nvPr>
            <p:ph type="sldNum" sz="quarter" idx="10"/>
          </p:nvPr>
        </p:nvSpPr>
        <p:spPr/>
        <p:txBody>
          <a:bodyPr/>
          <a:lstStyle/>
          <a:p>
            <a:fld id="{4F1005CD-6DC9-1747-947D-029E4A53521C}" type="slidenum">
              <a:rPr lang="en-GB" smtClean="0"/>
              <a:t>2</a:t>
            </a:fld>
            <a:endParaRPr lang="en-GB"/>
          </a:p>
        </p:txBody>
      </p:sp>
    </p:spTree>
    <p:extLst>
      <p:ext uri="{BB962C8B-B14F-4D97-AF65-F5344CB8AC3E}">
        <p14:creationId xmlns:p14="http://schemas.microsoft.com/office/powerpoint/2010/main" val="523499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Honest about</a:t>
            </a:r>
            <a:r>
              <a:rPr lang="en-GB" baseline="0" dirty="0"/>
              <a:t> strengths and weaknesses, clear about goals</a:t>
            </a:r>
            <a:r>
              <a:rPr lang="en-GB" baseline="0"/>
              <a:t>, comfortable with self.</a:t>
            </a:r>
            <a:endParaRPr lang="en-GB"/>
          </a:p>
        </p:txBody>
      </p:sp>
      <p:sp>
        <p:nvSpPr>
          <p:cNvPr id="4" name="Slide Number Placeholder 3"/>
          <p:cNvSpPr>
            <a:spLocks noGrp="1"/>
          </p:cNvSpPr>
          <p:nvPr>
            <p:ph type="sldNum" sz="quarter" idx="10"/>
          </p:nvPr>
        </p:nvSpPr>
        <p:spPr/>
        <p:txBody>
          <a:bodyPr/>
          <a:lstStyle/>
          <a:p>
            <a:fld id="{4F1005CD-6DC9-1747-947D-029E4A53521C}" type="slidenum">
              <a:rPr lang="en-GB" smtClean="0"/>
              <a:t>23</a:t>
            </a:fld>
            <a:endParaRPr lang="en-GB"/>
          </a:p>
        </p:txBody>
      </p:sp>
    </p:spTree>
    <p:extLst>
      <p:ext uri="{BB962C8B-B14F-4D97-AF65-F5344CB8AC3E}">
        <p14:creationId xmlns:p14="http://schemas.microsoft.com/office/powerpoint/2010/main" val="1409783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Fight flight or freeze</a:t>
            </a:r>
          </a:p>
        </p:txBody>
      </p:sp>
      <p:sp>
        <p:nvSpPr>
          <p:cNvPr id="4" name="Slide Number Placeholder 3"/>
          <p:cNvSpPr>
            <a:spLocks noGrp="1"/>
          </p:cNvSpPr>
          <p:nvPr>
            <p:ph type="sldNum" sz="quarter" idx="10"/>
          </p:nvPr>
        </p:nvSpPr>
        <p:spPr/>
        <p:txBody>
          <a:bodyPr/>
          <a:lstStyle/>
          <a:p>
            <a:fld id="{4F1005CD-6DC9-1747-947D-029E4A53521C}" type="slidenum">
              <a:rPr lang="en-GB" smtClean="0"/>
              <a:t>24</a:t>
            </a:fld>
            <a:endParaRPr lang="en-GB"/>
          </a:p>
        </p:txBody>
      </p:sp>
    </p:spTree>
    <p:extLst>
      <p:ext uri="{BB962C8B-B14F-4D97-AF65-F5344CB8AC3E}">
        <p14:creationId xmlns:p14="http://schemas.microsoft.com/office/powerpoint/2010/main" val="2881793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1005CD-6DC9-1747-947D-029E4A53521C}" type="slidenum">
              <a:rPr lang="en-GB" smtClean="0"/>
              <a:t>25</a:t>
            </a:fld>
            <a:endParaRPr lang="en-GB"/>
          </a:p>
        </p:txBody>
      </p:sp>
    </p:spTree>
    <p:extLst>
      <p:ext uri="{BB962C8B-B14F-4D97-AF65-F5344CB8AC3E}">
        <p14:creationId xmlns:p14="http://schemas.microsoft.com/office/powerpoint/2010/main" val="3598065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1005CD-6DC9-1747-947D-029E4A53521C}" type="slidenum">
              <a:rPr lang="en-GB" smtClean="0"/>
              <a:t>26</a:t>
            </a:fld>
            <a:endParaRPr lang="en-GB"/>
          </a:p>
        </p:txBody>
      </p:sp>
    </p:spTree>
    <p:extLst>
      <p:ext uri="{BB962C8B-B14F-4D97-AF65-F5344CB8AC3E}">
        <p14:creationId xmlns:p14="http://schemas.microsoft.com/office/powerpoint/2010/main" val="1559508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1005CD-6DC9-1747-947D-029E4A53521C}" type="slidenum">
              <a:rPr lang="en-GB" smtClean="0"/>
              <a:t>27</a:t>
            </a:fld>
            <a:endParaRPr lang="en-GB"/>
          </a:p>
        </p:txBody>
      </p:sp>
    </p:spTree>
    <p:extLst>
      <p:ext uri="{BB962C8B-B14F-4D97-AF65-F5344CB8AC3E}">
        <p14:creationId xmlns:p14="http://schemas.microsoft.com/office/powerpoint/2010/main" val="1517232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1005CD-6DC9-1747-947D-029E4A53521C}" type="slidenum">
              <a:rPr lang="en-GB" smtClean="0"/>
              <a:t>28</a:t>
            </a:fld>
            <a:endParaRPr lang="en-GB"/>
          </a:p>
        </p:txBody>
      </p:sp>
    </p:spTree>
    <p:extLst>
      <p:ext uri="{BB962C8B-B14F-4D97-AF65-F5344CB8AC3E}">
        <p14:creationId xmlns:p14="http://schemas.microsoft.com/office/powerpoint/2010/main" val="1299162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1005CD-6DC9-1747-947D-029E4A53521C}" type="slidenum">
              <a:rPr lang="en-GB" smtClean="0"/>
              <a:t>29</a:t>
            </a:fld>
            <a:endParaRPr lang="en-GB"/>
          </a:p>
        </p:txBody>
      </p:sp>
    </p:spTree>
    <p:extLst>
      <p:ext uri="{BB962C8B-B14F-4D97-AF65-F5344CB8AC3E}">
        <p14:creationId xmlns:p14="http://schemas.microsoft.com/office/powerpoint/2010/main" val="1465413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Imagine,</a:t>
            </a:r>
            <a:r>
              <a:rPr lang="en-GB" baseline="0" dirty="0"/>
              <a:t> as an exercise, the kindest most generous response. Then choose a response.</a:t>
            </a:r>
            <a:endParaRPr lang="en-GB" dirty="0"/>
          </a:p>
        </p:txBody>
      </p:sp>
      <p:sp>
        <p:nvSpPr>
          <p:cNvPr id="4" name="Slide Number Placeholder 3"/>
          <p:cNvSpPr>
            <a:spLocks noGrp="1"/>
          </p:cNvSpPr>
          <p:nvPr>
            <p:ph type="sldNum" sz="quarter" idx="10"/>
          </p:nvPr>
        </p:nvSpPr>
        <p:spPr/>
        <p:txBody>
          <a:bodyPr/>
          <a:lstStyle/>
          <a:p>
            <a:fld id="{4F1005CD-6DC9-1747-947D-029E4A53521C}" type="slidenum">
              <a:rPr lang="en-GB" smtClean="0"/>
              <a:t>30</a:t>
            </a:fld>
            <a:endParaRPr lang="en-GB"/>
          </a:p>
        </p:txBody>
      </p:sp>
    </p:spTree>
    <p:extLst>
      <p:ext uri="{BB962C8B-B14F-4D97-AF65-F5344CB8AC3E}">
        <p14:creationId xmlns:p14="http://schemas.microsoft.com/office/powerpoint/2010/main" val="368475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1005CD-6DC9-1747-947D-029E4A53521C}" type="slidenum">
              <a:rPr lang="en-GB" smtClean="0"/>
              <a:t>31</a:t>
            </a:fld>
            <a:endParaRPr lang="en-GB"/>
          </a:p>
        </p:txBody>
      </p:sp>
    </p:spTree>
    <p:extLst>
      <p:ext uri="{BB962C8B-B14F-4D97-AF65-F5344CB8AC3E}">
        <p14:creationId xmlns:p14="http://schemas.microsoft.com/office/powerpoint/2010/main" val="1308141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1005CD-6DC9-1747-947D-029E4A53521C}" type="slidenum">
              <a:rPr lang="en-GB" smtClean="0"/>
              <a:t>32</a:t>
            </a:fld>
            <a:endParaRPr lang="en-GB"/>
          </a:p>
        </p:txBody>
      </p:sp>
    </p:spTree>
    <p:extLst>
      <p:ext uri="{BB962C8B-B14F-4D97-AF65-F5344CB8AC3E}">
        <p14:creationId xmlns:p14="http://schemas.microsoft.com/office/powerpoint/2010/main" val="34514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Insight, getting to know the self. The basis for emotional intelligence.</a:t>
            </a:r>
          </a:p>
        </p:txBody>
      </p:sp>
      <p:sp>
        <p:nvSpPr>
          <p:cNvPr id="4" name="Slide Number Placeholder 3"/>
          <p:cNvSpPr>
            <a:spLocks noGrp="1"/>
          </p:cNvSpPr>
          <p:nvPr>
            <p:ph type="sldNum" sz="quarter" idx="10"/>
          </p:nvPr>
        </p:nvSpPr>
        <p:spPr/>
        <p:txBody>
          <a:bodyPr/>
          <a:lstStyle/>
          <a:p>
            <a:fld id="{4F1005CD-6DC9-1747-947D-029E4A53521C}" type="slidenum">
              <a:rPr lang="en-GB" smtClean="0"/>
              <a:t>3</a:t>
            </a:fld>
            <a:endParaRPr lang="en-GB"/>
          </a:p>
        </p:txBody>
      </p:sp>
    </p:spTree>
    <p:extLst>
      <p:ext uri="{BB962C8B-B14F-4D97-AF65-F5344CB8AC3E}">
        <p14:creationId xmlns:p14="http://schemas.microsoft.com/office/powerpoint/2010/main" val="3299217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Originates from pathology, or when things go wrong. Issues of body language, unconscious communication, and</a:t>
            </a:r>
            <a:r>
              <a:rPr lang="en-GB" baseline="0" dirty="0"/>
              <a:t> awareness. </a:t>
            </a:r>
            <a:endParaRPr lang="en-GB" dirty="0"/>
          </a:p>
        </p:txBody>
      </p:sp>
      <p:sp>
        <p:nvSpPr>
          <p:cNvPr id="4" name="Slide Number Placeholder 3"/>
          <p:cNvSpPr>
            <a:spLocks noGrp="1"/>
          </p:cNvSpPr>
          <p:nvPr>
            <p:ph type="sldNum" sz="quarter" idx="10"/>
          </p:nvPr>
        </p:nvSpPr>
        <p:spPr/>
        <p:txBody>
          <a:bodyPr/>
          <a:lstStyle/>
          <a:p>
            <a:fld id="{4F1005CD-6DC9-1747-947D-029E4A53521C}" type="slidenum">
              <a:rPr lang="en-GB" smtClean="0"/>
              <a:t>4</a:t>
            </a:fld>
            <a:endParaRPr lang="en-GB"/>
          </a:p>
        </p:txBody>
      </p:sp>
    </p:spTree>
    <p:extLst>
      <p:ext uri="{BB962C8B-B14F-4D97-AF65-F5344CB8AC3E}">
        <p14:creationId xmlns:p14="http://schemas.microsoft.com/office/powerpoint/2010/main" val="1580477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1005CD-6DC9-1747-947D-029E4A53521C}" type="slidenum">
              <a:rPr lang="en-GB" smtClean="0"/>
              <a:t>5</a:t>
            </a:fld>
            <a:endParaRPr lang="en-GB"/>
          </a:p>
        </p:txBody>
      </p:sp>
    </p:spTree>
    <p:extLst>
      <p:ext uri="{BB962C8B-B14F-4D97-AF65-F5344CB8AC3E}">
        <p14:creationId xmlns:p14="http://schemas.microsoft.com/office/powerpoint/2010/main" val="1618760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1005CD-6DC9-1747-947D-029E4A53521C}" type="slidenum">
              <a:rPr lang="en-GB" smtClean="0"/>
              <a:t>6</a:t>
            </a:fld>
            <a:endParaRPr lang="en-GB"/>
          </a:p>
        </p:txBody>
      </p:sp>
    </p:spTree>
    <p:extLst>
      <p:ext uri="{BB962C8B-B14F-4D97-AF65-F5344CB8AC3E}">
        <p14:creationId xmlns:p14="http://schemas.microsoft.com/office/powerpoint/2010/main" val="3456725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a:t>
            </a:r>
            <a:r>
              <a:rPr lang="en-GB" baseline="0" dirty="0"/>
              <a:t> cognitive function working perfectly - no capacity to be aware of what he desires. Discovered while booking for the next meeting.</a:t>
            </a:r>
            <a:endParaRPr lang="en-GB" dirty="0"/>
          </a:p>
        </p:txBody>
      </p:sp>
      <p:sp>
        <p:nvSpPr>
          <p:cNvPr id="4" name="Slide Number Placeholder 3"/>
          <p:cNvSpPr>
            <a:spLocks noGrp="1"/>
          </p:cNvSpPr>
          <p:nvPr>
            <p:ph type="sldNum" sz="quarter" idx="10"/>
          </p:nvPr>
        </p:nvSpPr>
        <p:spPr/>
        <p:txBody>
          <a:bodyPr/>
          <a:lstStyle/>
          <a:p>
            <a:fld id="{4F1005CD-6DC9-1747-947D-029E4A53521C}" type="slidenum">
              <a:rPr lang="en-GB" smtClean="0"/>
              <a:t>7</a:t>
            </a:fld>
            <a:endParaRPr lang="en-GB"/>
          </a:p>
        </p:txBody>
      </p:sp>
    </p:spTree>
    <p:extLst>
      <p:ext uri="{BB962C8B-B14F-4D97-AF65-F5344CB8AC3E}">
        <p14:creationId xmlns:p14="http://schemas.microsoft.com/office/powerpoint/2010/main" val="168145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1005CD-6DC9-1747-947D-029E4A53521C}" type="slidenum">
              <a:rPr lang="en-GB" smtClean="0"/>
              <a:t>8</a:t>
            </a:fld>
            <a:endParaRPr lang="en-GB"/>
          </a:p>
        </p:txBody>
      </p:sp>
    </p:spTree>
    <p:extLst>
      <p:ext uri="{BB962C8B-B14F-4D97-AF65-F5344CB8AC3E}">
        <p14:creationId xmlns:p14="http://schemas.microsoft.com/office/powerpoint/2010/main" val="453197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1005CD-6DC9-1747-947D-029E4A53521C}" type="slidenum">
              <a:rPr lang="en-GB" smtClean="0"/>
              <a:t>9</a:t>
            </a:fld>
            <a:endParaRPr lang="en-GB"/>
          </a:p>
        </p:txBody>
      </p:sp>
    </p:spTree>
    <p:extLst>
      <p:ext uri="{BB962C8B-B14F-4D97-AF65-F5344CB8AC3E}">
        <p14:creationId xmlns:p14="http://schemas.microsoft.com/office/powerpoint/2010/main" val="1798562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A974B41-25BD-824A-BA1C-ABC000948CB8}"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AEF1DA-C594-884F-832F-3B5703D7C3A3}" type="slidenum">
              <a:rPr lang="en-GB" smtClean="0"/>
              <a:t>‹#›</a:t>
            </a:fld>
            <a:endParaRPr lang="en-GB"/>
          </a:p>
        </p:txBody>
      </p:sp>
    </p:spTree>
    <p:extLst>
      <p:ext uri="{BB962C8B-B14F-4D97-AF65-F5344CB8AC3E}">
        <p14:creationId xmlns:p14="http://schemas.microsoft.com/office/powerpoint/2010/main" val="75852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974B41-25BD-824A-BA1C-ABC000948CB8}"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AEF1DA-C594-884F-832F-3B5703D7C3A3}" type="slidenum">
              <a:rPr lang="en-GB" smtClean="0"/>
              <a:t>‹#›</a:t>
            </a:fld>
            <a:endParaRPr lang="en-GB"/>
          </a:p>
        </p:txBody>
      </p:sp>
    </p:spTree>
    <p:extLst>
      <p:ext uri="{BB962C8B-B14F-4D97-AF65-F5344CB8AC3E}">
        <p14:creationId xmlns:p14="http://schemas.microsoft.com/office/powerpoint/2010/main" val="840513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974B41-25BD-824A-BA1C-ABC000948CB8}"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AEF1DA-C594-884F-832F-3B5703D7C3A3}" type="slidenum">
              <a:rPr lang="en-GB" smtClean="0"/>
              <a:t>‹#›</a:t>
            </a:fld>
            <a:endParaRPr lang="en-GB"/>
          </a:p>
        </p:txBody>
      </p:sp>
    </p:spTree>
    <p:extLst>
      <p:ext uri="{BB962C8B-B14F-4D97-AF65-F5344CB8AC3E}">
        <p14:creationId xmlns:p14="http://schemas.microsoft.com/office/powerpoint/2010/main" val="37034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974B41-25BD-824A-BA1C-ABC000948CB8}"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AEF1DA-C594-884F-832F-3B5703D7C3A3}" type="slidenum">
              <a:rPr lang="en-GB" smtClean="0"/>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974B41-25BD-824A-BA1C-ABC000948CB8}"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AEF1DA-C594-884F-832F-3B5703D7C3A3}" type="slidenum">
              <a:rPr lang="en-GB" smtClean="0"/>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974B41-25BD-824A-BA1C-ABC000948CB8}"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AEF1DA-C594-884F-832F-3B5703D7C3A3}" type="slidenum">
              <a:rPr lang="en-GB" smtClean="0"/>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974B41-25BD-824A-BA1C-ABC000948CB8}" type="datetimeFigureOut">
              <a:rPr lang="en-GB" smtClean="0"/>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AEF1DA-C594-884F-832F-3B5703D7C3A3}" type="slidenum">
              <a:rPr lang="en-GB" smtClean="0"/>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974B41-25BD-824A-BA1C-ABC000948CB8}" type="datetimeFigureOut">
              <a:rPr lang="en-GB" smtClean="0"/>
              <a:t>10/05/2020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AEF1DA-C594-884F-832F-3B5703D7C3A3}" type="slidenum">
              <a:rPr lang="en-GB" smtClean="0"/>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974B41-25BD-824A-BA1C-ABC000948CB8}" type="datetimeFigureOut">
              <a:rPr lang="en-GB" smtClean="0"/>
              <a:t>10/05/2020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AEF1DA-C594-884F-832F-3B5703D7C3A3}" type="slidenum">
              <a:rPr lang="en-GB" smtClean="0"/>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74B41-25BD-824A-BA1C-ABC000948CB8}" type="datetimeFigureOut">
              <a:rPr lang="en-GB" smtClean="0"/>
              <a:t>10/05/2020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AEF1DA-C594-884F-832F-3B5703D7C3A3}" type="slidenum">
              <a:rPr lang="en-GB" smtClean="0"/>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974B41-25BD-824A-BA1C-ABC000948CB8}" type="datetimeFigureOut">
              <a:rPr lang="en-GB" smtClean="0"/>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AEF1DA-C594-884F-832F-3B5703D7C3A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974B41-25BD-824A-BA1C-ABC000948CB8}"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AEF1DA-C594-884F-832F-3B5703D7C3A3}" type="slidenum">
              <a:rPr lang="en-GB" smtClean="0"/>
              <a:t>‹#›</a:t>
            </a:fld>
            <a:endParaRPr lang="en-GB"/>
          </a:p>
        </p:txBody>
      </p:sp>
    </p:spTree>
    <p:extLst>
      <p:ext uri="{BB962C8B-B14F-4D97-AF65-F5344CB8AC3E}">
        <p14:creationId xmlns:p14="http://schemas.microsoft.com/office/powerpoint/2010/main" val="1042998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974B41-25BD-824A-BA1C-ABC000948CB8}" type="datetimeFigureOut">
              <a:rPr lang="en-GB" smtClean="0"/>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AEF1DA-C594-884F-832F-3B5703D7C3A3}" type="slidenum">
              <a:rPr lang="en-GB" smtClean="0"/>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974B41-25BD-824A-BA1C-ABC000948CB8}"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AEF1DA-C594-884F-832F-3B5703D7C3A3}" type="slidenum">
              <a:rPr lang="en-GB" smtClean="0"/>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974B41-25BD-824A-BA1C-ABC000948CB8}"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AEF1DA-C594-884F-832F-3B5703D7C3A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974B41-25BD-824A-BA1C-ABC000948CB8}" type="datetimeFigureOut">
              <a:rPr lang="en-GB" smtClean="0"/>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AEF1DA-C594-884F-832F-3B5703D7C3A3}" type="slidenum">
              <a:rPr lang="en-GB" smtClean="0"/>
              <a:t>‹#›</a:t>
            </a:fld>
            <a:endParaRPr lang="en-GB"/>
          </a:p>
        </p:txBody>
      </p:sp>
    </p:spTree>
    <p:extLst>
      <p:ext uri="{BB962C8B-B14F-4D97-AF65-F5344CB8AC3E}">
        <p14:creationId xmlns:p14="http://schemas.microsoft.com/office/powerpoint/2010/main" val="190782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A974B41-25BD-824A-BA1C-ABC000948CB8}" type="datetimeFigureOut">
              <a:rPr lang="en-GB" smtClean="0"/>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AEF1DA-C594-884F-832F-3B5703D7C3A3}" type="slidenum">
              <a:rPr lang="en-GB" smtClean="0"/>
              <a:t>‹#›</a:t>
            </a:fld>
            <a:endParaRPr lang="en-GB"/>
          </a:p>
        </p:txBody>
      </p:sp>
    </p:spTree>
    <p:extLst>
      <p:ext uri="{BB962C8B-B14F-4D97-AF65-F5344CB8AC3E}">
        <p14:creationId xmlns:p14="http://schemas.microsoft.com/office/powerpoint/2010/main" val="74660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A974B41-25BD-824A-BA1C-ABC000948CB8}" type="datetimeFigureOut">
              <a:rPr lang="en-GB" smtClean="0"/>
              <a:t>10/05/2020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AEF1DA-C594-884F-832F-3B5703D7C3A3}" type="slidenum">
              <a:rPr lang="en-GB" smtClean="0"/>
              <a:t>‹#›</a:t>
            </a:fld>
            <a:endParaRPr lang="en-GB"/>
          </a:p>
        </p:txBody>
      </p:sp>
    </p:spTree>
    <p:extLst>
      <p:ext uri="{BB962C8B-B14F-4D97-AF65-F5344CB8AC3E}">
        <p14:creationId xmlns:p14="http://schemas.microsoft.com/office/powerpoint/2010/main" val="52527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A974B41-25BD-824A-BA1C-ABC000948CB8}" type="datetimeFigureOut">
              <a:rPr lang="en-GB" smtClean="0"/>
              <a:t>10/05/2020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AEF1DA-C594-884F-832F-3B5703D7C3A3}" type="slidenum">
              <a:rPr lang="en-GB" smtClean="0"/>
              <a:t>‹#›</a:t>
            </a:fld>
            <a:endParaRPr lang="en-GB"/>
          </a:p>
        </p:txBody>
      </p:sp>
    </p:spTree>
    <p:extLst>
      <p:ext uri="{BB962C8B-B14F-4D97-AF65-F5344CB8AC3E}">
        <p14:creationId xmlns:p14="http://schemas.microsoft.com/office/powerpoint/2010/main" val="2057201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74B41-25BD-824A-BA1C-ABC000948CB8}" type="datetimeFigureOut">
              <a:rPr lang="en-GB" smtClean="0"/>
              <a:t>10/05/2020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AEF1DA-C594-884F-832F-3B5703D7C3A3}" type="slidenum">
              <a:rPr lang="en-GB" smtClean="0"/>
              <a:t>‹#›</a:t>
            </a:fld>
            <a:endParaRPr lang="en-GB"/>
          </a:p>
        </p:txBody>
      </p:sp>
    </p:spTree>
    <p:extLst>
      <p:ext uri="{BB962C8B-B14F-4D97-AF65-F5344CB8AC3E}">
        <p14:creationId xmlns:p14="http://schemas.microsoft.com/office/powerpoint/2010/main" val="90233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974B41-25BD-824A-BA1C-ABC000948CB8}" type="datetimeFigureOut">
              <a:rPr lang="en-GB" smtClean="0"/>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AEF1DA-C594-884F-832F-3B5703D7C3A3}" type="slidenum">
              <a:rPr lang="en-GB" smtClean="0"/>
              <a:t>‹#›</a:t>
            </a:fld>
            <a:endParaRPr lang="en-GB"/>
          </a:p>
        </p:txBody>
      </p:sp>
    </p:spTree>
    <p:extLst>
      <p:ext uri="{BB962C8B-B14F-4D97-AF65-F5344CB8AC3E}">
        <p14:creationId xmlns:p14="http://schemas.microsoft.com/office/powerpoint/2010/main" val="86007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974B41-25BD-824A-BA1C-ABC000948CB8}" type="datetimeFigureOut">
              <a:rPr lang="en-GB" smtClean="0"/>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AEF1DA-C594-884F-832F-3B5703D7C3A3}" type="slidenum">
              <a:rPr lang="en-GB" smtClean="0"/>
              <a:t>‹#›</a:t>
            </a:fld>
            <a:endParaRPr lang="en-GB"/>
          </a:p>
        </p:txBody>
      </p:sp>
    </p:spTree>
    <p:extLst>
      <p:ext uri="{BB962C8B-B14F-4D97-AF65-F5344CB8AC3E}">
        <p14:creationId xmlns:p14="http://schemas.microsoft.com/office/powerpoint/2010/main" val="27207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Light" charset="0"/>
              </a:defRPr>
            </a:lvl1pPr>
          </a:lstStyle>
          <a:p>
            <a:fld id="{DA974B41-25BD-824A-BA1C-ABC000948CB8}" type="datetimeFigureOut">
              <a:rPr lang="en-GB" smtClean="0"/>
              <a:pPr/>
              <a:t>10/05/2020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Light" charset="0"/>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Light" charset="0"/>
              </a:defRPr>
            </a:lvl1pPr>
          </a:lstStyle>
          <a:p>
            <a:fld id="{6EAEF1DA-C594-884F-832F-3B5703D7C3A3}" type="slidenum">
              <a:rPr lang="en-GB" smtClean="0"/>
              <a:pPr/>
              <a:t>‹#›</a:t>
            </a:fld>
            <a:endParaRPr lang="en-GB" dirty="0"/>
          </a:p>
        </p:txBody>
      </p:sp>
      <p:pic>
        <p:nvPicPr>
          <p:cNvPr id="9" name="Picture 8">
            <a:extLst>
              <a:ext uri="{FF2B5EF4-FFF2-40B4-BE49-F238E27FC236}">
                <a16:creationId xmlns:a16="http://schemas.microsoft.com/office/drawing/2014/main" id="{519276BA-8AFD-294A-922D-3AF0B63FE1DF}"/>
              </a:ext>
            </a:extLst>
          </p:cNvPr>
          <p:cNvPicPr>
            <a:picLocks noChangeAspect="1"/>
          </p:cNvPicPr>
          <p:nvPr userDrawn="1"/>
        </p:nvPicPr>
        <p:blipFill>
          <a:blip r:embed="rId13"/>
          <a:stretch>
            <a:fillRect/>
          </a:stretch>
        </p:blipFill>
        <p:spPr>
          <a:xfrm>
            <a:off x="4845565" y="6426373"/>
            <a:ext cx="2500870" cy="225078"/>
          </a:xfrm>
          <a:prstGeom prst="rect">
            <a:avLst/>
          </a:prstGeom>
        </p:spPr>
      </p:pic>
    </p:spTree>
    <p:extLst>
      <p:ext uri="{BB962C8B-B14F-4D97-AF65-F5344CB8AC3E}">
        <p14:creationId xmlns:p14="http://schemas.microsoft.com/office/powerpoint/2010/main" val="622172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Light"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Light"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Light"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Light"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74B41-25BD-824A-BA1C-ABC000948CB8}" type="datetimeFigureOut">
              <a:rPr lang="en-GB" smtClean="0"/>
              <a:pPr/>
              <a:t>10/05/2020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EF1DA-C594-884F-832F-3B5703D7C3A3}" type="slidenum">
              <a:rPr lang="en-GB" smtClean="0"/>
              <a:pPr/>
              <a:t>‹#›</a:t>
            </a:fld>
            <a:endParaRPr lang="en-GB" dirty="0"/>
          </a:p>
        </p:txBody>
      </p:sp>
      <p:pic>
        <p:nvPicPr>
          <p:cNvPr id="7" name="Picture 6">
            <a:extLst>
              <a:ext uri="{FF2B5EF4-FFF2-40B4-BE49-F238E27FC236}">
                <a16:creationId xmlns:a16="http://schemas.microsoft.com/office/drawing/2014/main" id="{519276BA-8AFD-294A-922D-3AF0B63FE1DF}"/>
              </a:ext>
            </a:extLst>
          </p:cNvPr>
          <p:cNvPicPr>
            <a:picLocks noChangeAspect="1"/>
          </p:cNvPicPr>
          <p:nvPr userDrawn="1"/>
        </p:nvPicPr>
        <p:blipFill>
          <a:blip r:embed="rId13"/>
          <a:stretch>
            <a:fillRect/>
          </a:stretch>
        </p:blipFill>
        <p:spPr>
          <a:xfrm>
            <a:off x="4845565" y="6426373"/>
            <a:ext cx="2500870" cy="225078"/>
          </a:xfrm>
          <a:prstGeom prst="rect">
            <a:avLst/>
          </a:prstGeom>
        </p:spPr>
      </p:pic>
    </p:spTree>
    <p:extLst>
      <p:ext uri="{BB962C8B-B14F-4D97-AF65-F5344CB8AC3E}">
        <p14:creationId xmlns:p14="http://schemas.microsoft.com/office/powerpoint/2010/main" val="15176971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1053711"/>
            <a:ext cx="5638994" cy="1424446"/>
          </a:xfrm>
        </p:spPr>
        <p:txBody>
          <a:bodyPr>
            <a:normAutofit/>
          </a:bodyPr>
          <a:lstStyle/>
          <a:p>
            <a:r>
              <a:rPr lang="en-GB" sz="3100" dirty="0">
                <a:solidFill>
                  <a:srgbClr val="FFFFFF"/>
                </a:solidFill>
                <a:latin typeface="Helvetica" charset="0"/>
                <a:ea typeface="Helvetica" charset="0"/>
                <a:cs typeface="Helvetica" charset="0"/>
              </a:rPr>
              <a:t>Grounded Mind</a:t>
            </a:r>
            <a:r>
              <a:rPr lang="en-US" sz="3100" dirty="0">
                <a:solidFill>
                  <a:srgbClr val="FFFFFF"/>
                </a:solidFill>
                <a:latin typeface="Helvetica" charset="0"/>
                <a:ea typeface="Helvetica" charset="0"/>
                <a:cs typeface="Helvetica" charset="0"/>
              </a:rPr>
              <a:t>: </a:t>
            </a:r>
            <a:br>
              <a:rPr lang="en-US" sz="3100" dirty="0">
                <a:solidFill>
                  <a:srgbClr val="FFFFFF"/>
                </a:solidFill>
                <a:latin typeface="Helvetica" charset="0"/>
                <a:ea typeface="Helvetica" charset="0"/>
                <a:cs typeface="Helvetica" charset="0"/>
              </a:rPr>
            </a:br>
            <a:r>
              <a:rPr lang="en-US" sz="3100" dirty="0">
                <a:solidFill>
                  <a:srgbClr val="FFFFFF"/>
                </a:solidFill>
                <a:latin typeface="Helvetica" charset="0"/>
                <a:ea typeface="Helvetica" charset="0"/>
                <a:cs typeface="Helvetica" charset="0"/>
              </a:rPr>
              <a:t>Where mindfulness and emotional intelligence meet.</a:t>
            </a:r>
            <a:endParaRPr lang="en-GB" sz="3100" dirty="0">
              <a:solidFill>
                <a:srgbClr val="FFFFFF"/>
              </a:solidFill>
              <a:latin typeface="Helvetica" charset="0"/>
              <a:ea typeface="Helvetica" charset="0"/>
              <a:cs typeface="Helvetica" charset="0"/>
            </a:endParaRPr>
          </a:p>
        </p:txBody>
      </p:sp>
      <p:pic>
        <p:nvPicPr>
          <p:cNvPr id="10" name="Content Placeholder 2"/>
          <p:cNvPicPr>
            <a:picLocks noChangeAspect="1"/>
          </p:cNvPicPr>
          <p:nvPr/>
        </p:nvPicPr>
        <p:blipFill rotWithShape="1">
          <a:blip r:embed="rId3">
            <a:extLst>
              <a:ext uri="{28A0092B-C50C-407E-A947-70E740481C1C}">
                <a14:useLocalDpi xmlns:a14="http://schemas.microsoft.com/office/drawing/2010/main"/>
              </a:ext>
            </a:extLst>
          </a:blip>
          <a:srcRect r="5" b="18576"/>
          <a:stretch/>
        </p:blipFill>
        <p:spPr>
          <a:xfrm>
            <a:off x="604426" y="196878"/>
            <a:ext cx="3417649" cy="2789902"/>
          </a:xfrm>
          <a:prstGeom prst="rect">
            <a:avLst/>
          </a:prstGeom>
        </p:spPr>
      </p:pic>
      <p:cxnSp>
        <p:nvCxnSpPr>
          <p:cNvPr id="26" name="Straight Connector 25">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ChangeAspect="1"/>
          </p:cNvPicPr>
          <p:nvPr/>
        </p:nvPicPr>
        <p:blipFill rotWithShape="1">
          <a:blip r:embed="rId4">
            <a:extLst>
              <a:ext uri="{28A0092B-C50C-407E-A947-70E740481C1C}">
                <a14:useLocalDpi xmlns:a14="http://schemas.microsoft.com/office/drawing/2010/main"/>
              </a:ext>
            </a:extLst>
          </a:blip>
          <a:srcRect l="-2" t="-76" r="-867" b="2670"/>
          <a:stretch/>
        </p:blipFill>
        <p:spPr>
          <a:xfrm>
            <a:off x="576000" y="3456000"/>
            <a:ext cx="3492000" cy="3050723"/>
          </a:xfrm>
          <a:prstGeom prst="rect">
            <a:avLst/>
          </a:prstGeom>
        </p:spPr>
      </p:pic>
      <p:sp>
        <p:nvSpPr>
          <p:cNvPr id="12" name="Content Placeholder 11">
            <a:extLst>
              <a:ext uri="{FF2B5EF4-FFF2-40B4-BE49-F238E27FC236}">
                <a16:creationId xmlns:a16="http://schemas.microsoft.com/office/drawing/2014/main" id="{B34CFAAD-E65C-4E51-AFFB-ECC139C80DA4}"/>
              </a:ext>
            </a:extLst>
          </p:cNvPr>
          <p:cNvSpPr>
            <a:spLocks noGrp="1"/>
          </p:cNvSpPr>
          <p:nvPr>
            <p:ph idx="1"/>
          </p:nvPr>
        </p:nvSpPr>
        <p:spPr>
          <a:xfrm>
            <a:off x="5297762" y="2799889"/>
            <a:ext cx="5747187" cy="2987543"/>
          </a:xfrm>
        </p:spPr>
        <p:txBody>
          <a:bodyPr anchor="t">
            <a:normAutofit/>
          </a:bodyPr>
          <a:lstStyle/>
          <a:p>
            <a:pPr marL="0" indent="0">
              <a:buNone/>
            </a:pPr>
            <a:r>
              <a:rPr lang="en-US" sz="2000" dirty="0">
                <a:solidFill>
                  <a:srgbClr val="FFFFFF"/>
                </a:solidFill>
                <a:latin typeface="Helvetica" pitchFamily="2" charset="0"/>
              </a:rPr>
              <a:t>Dr. Aaron Balick, Psychotherapist</a:t>
            </a:r>
          </a:p>
          <a:p>
            <a:pPr lvl="1"/>
            <a:r>
              <a:rPr lang="en-US" sz="2000" dirty="0">
                <a:solidFill>
                  <a:srgbClr val="FFFFFF"/>
                </a:solidFill>
                <a:latin typeface="Helvetica" pitchFamily="2" charset="0"/>
              </a:rPr>
              <a:t>Honorary Senior Lecturer Department of Psychosocial and Psychoanalytic Studies, Essex University UK</a:t>
            </a:r>
          </a:p>
          <a:p>
            <a:pPr lvl="1"/>
            <a:r>
              <a:rPr lang="en-US" sz="2000" dirty="0">
                <a:solidFill>
                  <a:srgbClr val="FFFFFF"/>
                </a:solidFill>
                <a:latin typeface="Helvetica" pitchFamily="2" charset="0"/>
              </a:rPr>
              <a:t>Director of </a:t>
            </a:r>
            <a:r>
              <a:rPr lang="en-US" sz="2000" dirty="0" err="1">
                <a:solidFill>
                  <a:srgbClr val="FFFFFF"/>
                </a:solidFill>
                <a:latin typeface="Helvetica" pitchFamily="2" charset="0"/>
              </a:rPr>
              <a:t>Stillpoint</a:t>
            </a:r>
            <a:r>
              <a:rPr lang="en-US" sz="2000" dirty="0">
                <a:solidFill>
                  <a:srgbClr val="FFFFFF"/>
                </a:solidFill>
                <a:latin typeface="Helvetica" pitchFamily="2" charset="0"/>
              </a:rPr>
              <a:t> Spaces International</a:t>
            </a:r>
          </a:p>
          <a:p>
            <a:pPr lvl="1"/>
            <a:r>
              <a:rPr lang="en-US" sz="2000" dirty="0">
                <a:solidFill>
                  <a:srgbClr val="FFFFFF"/>
                </a:solidFill>
                <a:latin typeface="Helvetica" pitchFamily="2" charset="0"/>
              </a:rPr>
              <a:t>Media contributor and consultant</a:t>
            </a:r>
          </a:p>
          <a:p>
            <a:pPr lvl="1"/>
            <a:r>
              <a:rPr lang="en-US" sz="2000" dirty="0" err="1">
                <a:solidFill>
                  <a:srgbClr val="FFFFFF"/>
                </a:solidFill>
                <a:latin typeface="Helvetica" pitchFamily="2" charset="0"/>
              </a:rPr>
              <a:t>Organisational</a:t>
            </a:r>
            <a:r>
              <a:rPr lang="en-US" sz="2000" dirty="0">
                <a:solidFill>
                  <a:srgbClr val="FFFFFF"/>
                </a:solidFill>
                <a:latin typeface="Helvetica" pitchFamily="2" charset="0"/>
              </a:rPr>
              <a:t> consultant</a:t>
            </a:r>
          </a:p>
          <a:p>
            <a:pPr lvl="1"/>
            <a:r>
              <a:rPr lang="en-US" sz="2000" dirty="0">
                <a:solidFill>
                  <a:srgbClr val="FFFFFF"/>
                </a:solidFill>
                <a:latin typeface="Helvetica" pitchFamily="2" charset="0"/>
              </a:rPr>
              <a:t>Author of The Little Book of Calm</a:t>
            </a:r>
          </a:p>
          <a:p>
            <a:pPr lvl="1"/>
            <a:endParaRPr lang="en-US" sz="2000" dirty="0">
              <a:solidFill>
                <a:srgbClr val="FFFFFF"/>
              </a:solidFill>
              <a:latin typeface="Helvetica" pitchFamily="2" charset="0"/>
            </a:endParaRPr>
          </a:p>
          <a:p>
            <a:pPr lvl="1"/>
            <a:endParaRPr lang="en-US" sz="2000" dirty="0">
              <a:solidFill>
                <a:srgbClr val="FFFFFF"/>
              </a:solidFill>
              <a:latin typeface="Helvetica" pitchFamily="2" charset="0"/>
            </a:endParaRPr>
          </a:p>
        </p:txBody>
      </p:sp>
    </p:spTree>
    <p:extLst>
      <p:ext uri="{BB962C8B-B14F-4D97-AF65-F5344CB8AC3E}">
        <p14:creationId xmlns:p14="http://schemas.microsoft.com/office/powerpoint/2010/main" val="2962487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GB" dirty="0">
                <a:latin typeface="Helvetica" charset="0"/>
                <a:ea typeface="Helvetica" charset="0"/>
                <a:cs typeface="Helvetica" charset="0"/>
              </a:rPr>
              <a:t>Mindfulness: </a:t>
            </a:r>
            <a:r>
              <a:rPr lang="en-GB" dirty="0">
                <a:solidFill>
                  <a:srgbClr val="FF0000"/>
                </a:solidFill>
                <a:latin typeface="Helvetica" charset="0"/>
                <a:ea typeface="Helvetica" charset="0"/>
                <a:cs typeface="Helvetica" charset="0"/>
              </a:rPr>
              <a:t>consequences for self</a:t>
            </a:r>
          </a:p>
        </p:txBody>
      </p:sp>
      <p:sp>
        <p:nvSpPr>
          <p:cNvPr id="3" name="Content Placeholder 2"/>
          <p:cNvSpPr>
            <a:spLocks noGrp="1"/>
          </p:cNvSpPr>
          <p:nvPr>
            <p:ph idx="1"/>
          </p:nvPr>
        </p:nvSpPr>
        <p:spPr>
          <a:xfrm>
            <a:off x="1136429" y="2278173"/>
            <a:ext cx="6467867" cy="3450613"/>
          </a:xfrm>
        </p:spPr>
        <p:txBody>
          <a:bodyPr anchor="ctr">
            <a:normAutofit/>
          </a:bodyPr>
          <a:lstStyle/>
          <a:p>
            <a:pPr marL="0" lvl="0" indent="0">
              <a:spcBef>
                <a:spcPts val="0"/>
              </a:spcBef>
              <a:spcAft>
                <a:spcPts val="600"/>
              </a:spcAft>
              <a:buNone/>
              <a:defRPr/>
            </a:pPr>
            <a:endParaRPr lang="en-GB" sz="2400" dirty="0">
              <a:latin typeface="Helvetica" charset="0"/>
              <a:ea typeface="Helvetica" charset="0"/>
              <a:cs typeface="Helvetica" charset="0"/>
            </a:endParaRPr>
          </a:p>
          <a:p>
            <a:pPr marL="0" lvl="0" indent="0">
              <a:spcBef>
                <a:spcPts val="0"/>
              </a:spcBef>
              <a:spcAft>
                <a:spcPts val="600"/>
              </a:spcAft>
              <a:buNone/>
              <a:defRPr/>
            </a:pPr>
            <a:r>
              <a:rPr lang="en-GB" sz="2400" dirty="0">
                <a:latin typeface="Helvetica" charset="0"/>
                <a:ea typeface="Helvetica" charset="0"/>
                <a:cs typeface="Helvetica" charset="0"/>
              </a:rPr>
              <a:t>Greater awareness</a:t>
            </a:r>
          </a:p>
          <a:p>
            <a:pPr marL="0" lvl="0" indent="0">
              <a:spcBef>
                <a:spcPts val="0"/>
              </a:spcBef>
              <a:spcAft>
                <a:spcPts val="600"/>
              </a:spcAft>
              <a:buNone/>
              <a:defRPr/>
            </a:pPr>
            <a:endParaRPr lang="en-GB" sz="2400" dirty="0">
              <a:latin typeface="Helvetica" charset="0"/>
              <a:ea typeface="Helvetica" charset="0"/>
              <a:cs typeface="Helvetica" charset="0"/>
            </a:endParaRPr>
          </a:p>
          <a:p>
            <a:pPr marL="0" lvl="0" indent="0">
              <a:spcBef>
                <a:spcPts val="0"/>
              </a:spcBef>
              <a:spcAft>
                <a:spcPts val="600"/>
              </a:spcAft>
              <a:buNone/>
              <a:defRPr/>
            </a:pPr>
            <a:r>
              <a:rPr lang="en-GB" sz="2400" dirty="0">
                <a:latin typeface="Helvetica" charset="0"/>
                <a:ea typeface="Helvetica" charset="0"/>
                <a:cs typeface="Helvetica" charset="0"/>
              </a:rPr>
              <a:t>Creates a buffer (less reactive)</a:t>
            </a:r>
          </a:p>
          <a:p>
            <a:pPr marL="0" lvl="0" indent="0">
              <a:spcBef>
                <a:spcPts val="0"/>
              </a:spcBef>
              <a:spcAft>
                <a:spcPts val="600"/>
              </a:spcAft>
              <a:buNone/>
              <a:defRPr/>
            </a:pPr>
            <a:endParaRPr lang="en-GB" sz="2400" dirty="0">
              <a:latin typeface="Helvetica" charset="0"/>
              <a:ea typeface="Helvetica" charset="0"/>
              <a:cs typeface="Helvetica" charset="0"/>
            </a:endParaRPr>
          </a:p>
          <a:p>
            <a:pPr marL="0" lvl="0" indent="0">
              <a:spcBef>
                <a:spcPts val="0"/>
              </a:spcBef>
              <a:spcAft>
                <a:spcPts val="600"/>
              </a:spcAft>
              <a:buNone/>
              <a:defRPr/>
            </a:pPr>
            <a:r>
              <a:rPr lang="en-GB" sz="2400" dirty="0">
                <a:latin typeface="Helvetica" charset="0"/>
                <a:ea typeface="Helvetica" charset="0"/>
                <a:cs typeface="Helvetica" charset="0"/>
              </a:rPr>
              <a:t>Less dependent on external factors to develop self-esteem</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rain in head">
            <a:extLst>
              <a:ext uri="{FF2B5EF4-FFF2-40B4-BE49-F238E27FC236}">
                <a16:creationId xmlns:a16="http://schemas.microsoft.com/office/drawing/2014/main" id="{550A07B8-206B-4995-95C1-2B48EF5BE8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68172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GB" dirty="0">
                <a:latin typeface="Helvetica" charset="0"/>
                <a:ea typeface="Helvetica" charset="0"/>
                <a:cs typeface="Helvetica" charset="0"/>
              </a:rPr>
              <a:t>Mindfulness: </a:t>
            </a:r>
            <a:r>
              <a:rPr lang="en-GB" dirty="0">
                <a:solidFill>
                  <a:srgbClr val="FF0000"/>
                </a:solidFill>
                <a:latin typeface="Helvetica" charset="0"/>
                <a:ea typeface="Helvetica" charset="0"/>
                <a:cs typeface="Helvetica" charset="0"/>
              </a:rPr>
              <a:t>consequences for relationships</a:t>
            </a:r>
            <a:r>
              <a:rPr lang="en-GB" dirty="0">
                <a:latin typeface="Helvetica" charset="0"/>
                <a:ea typeface="Helvetica" charset="0"/>
                <a:cs typeface="Helvetica" charset="0"/>
              </a:rPr>
              <a:t>	</a:t>
            </a:r>
          </a:p>
        </p:txBody>
      </p:sp>
      <p:sp>
        <p:nvSpPr>
          <p:cNvPr id="3" name="Content Placeholder 2"/>
          <p:cNvSpPr>
            <a:spLocks noGrp="1"/>
          </p:cNvSpPr>
          <p:nvPr>
            <p:ph idx="1"/>
          </p:nvPr>
        </p:nvSpPr>
        <p:spPr>
          <a:xfrm>
            <a:off x="1136429" y="2278173"/>
            <a:ext cx="6467867" cy="3450613"/>
          </a:xfrm>
        </p:spPr>
        <p:txBody>
          <a:bodyPr anchor="ctr">
            <a:noAutofit/>
          </a:bodyPr>
          <a:lstStyle/>
          <a:p>
            <a:pPr marL="0" lvl="0" indent="0">
              <a:spcBef>
                <a:spcPts val="0"/>
              </a:spcBef>
              <a:spcAft>
                <a:spcPts val="600"/>
              </a:spcAft>
              <a:buNone/>
              <a:defRPr/>
            </a:pPr>
            <a:r>
              <a:rPr lang="en-GB" sz="2400" dirty="0">
                <a:latin typeface="Helvetica" charset="0"/>
                <a:ea typeface="Helvetica" charset="0"/>
                <a:cs typeface="Helvetica" charset="0"/>
              </a:rPr>
              <a:t>More satisfying relationships</a:t>
            </a:r>
          </a:p>
          <a:p>
            <a:pPr marL="0" lvl="0" indent="0">
              <a:spcBef>
                <a:spcPts val="0"/>
              </a:spcBef>
              <a:spcAft>
                <a:spcPts val="600"/>
              </a:spcAft>
              <a:buNone/>
              <a:defRPr/>
            </a:pPr>
            <a:endParaRPr lang="en-GB" sz="2400" dirty="0">
              <a:latin typeface="Helvetica" charset="0"/>
              <a:ea typeface="Helvetica" charset="0"/>
              <a:cs typeface="Helvetica" charset="0"/>
            </a:endParaRPr>
          </a:p>
          <a:p>
            <a:pPr marL="0" lvl="0" indent="0">
              <a:spcBef>
                <a:spcPts val="0"/>
              </a:spcBef>
              <a:spcAft>
                <a:spcPts val="600"/>
              </a:spcAft>
              <a:buNone/>
              <a:defRPr/>
            </a:pPr>
            <a:r>
              <a:rPr lang="en-GB" sz="2400" dirty="0">
                <a:latin typeface="Helvetica" charset="0"/>
                <a:ea typeface="Helvetica" charset="0"/>
                <a:cs typeface="Helvetica" charset="0"/>
              </a:rPr>
              <a:t>Better at communicating</a:t>
            </a:r>
          </a:p>
          <a:p>
            <a:pPr marL="0" lvl="0" indent="0">
              <a:spcBef>
                <a:spcPts val="0"/>
              </a:spcBef>
              <a:spcAft>
                <a:spcPts val="600"/>
              </a:spcAft>
              <a:buNone/>
              <a:defRPr/>
            </a:pPr>
            <a:endParaRPr lang="en-GB" sz="2400" dirty="0">
              <a:latin typeface="Helvetica" charset="0"/>
              <a:ea typeface="Helvetica" charset="0"/>
              <a:cs typeface="Helvetica" charset="0"/>
            </a:endParaRPr>
          </a:p>
          <a:p>
            <a:pPr marL="0" lvl="0" indent="0">
              <a:spcBef>
                <a:spcPts val="0"/>
              </a:spcBef>
              <a:spcAft>
                <a:spcPts val="600"/>
              </a:spcAft>
              <a:buNone/>
              <a:defRPr/>
            </a:pPr>
            <a:r>
              <a:rPr lang="en-GB" sz="2400" dirty="0">
                <a:latin typeface="Helvetica" charset="0"/>
                <a:ea typeface="Helvetica" charset="0"/>
                <a:cs typeface="Helvetica" charset="0"/>
              </a:rPr>
              <a:t>Less troubled by interpersonal conflict (less reactive)</a:t>
            </a:r>
          </a:p>
          <a:p>
            <a:pPr marL="0" lvl="0" indent="0">
              <a:spcBef>
                <a:spcPts val="0"/>
              </a:spcBef>
              <a:spcAft>
                <a:spcPts val="600"/>
              </a:spcAft>
              <a:buNone/>
              <a:defRPr/>
            </a:pPr>
            <a:r>
              <a:rPr lang="en-GB" sz="2400" dirty="0">
                <a:latin typeface="Helvetica" charset="0"/>
                <a:ea typeface="Helvetica" charset="0"/>
                <a:cs typeface="Helvetica" charset="0"/>
              </a:rPr>
              <a:t>	- Less likely to dwell on past conflict</a:t>
            </a:r>
          </a:p>
          <a:p>
            <a:pPr marL="0" lvl="0" indent="0">
              <a:spcBef>
                <a:spcPts val="0"/>
              </a:spcBef>
              <a:spcAft>
                <a:spcPts val="600"/>
              </a:spcAft>
              <a:buNone/>
              <a:defRPr/>
            </a:pPr>
            <a:r>
              <a:rPr lang="en-GB" sz="2400" dirty="0">
                <a:latin typeface="Helvetica" charset="0"/>
                <a:ea typeface="Helvetica" charset="0"/>
                <a:cs typeface="Helvetica" charset="0"/>
              </a:rPr>
              <a:t>	- Better able to reduce defensiveness 	  and aggressiveness</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rain in head">
            <a:extLst>
              <a:ext uri="{FF2B5EF4-FFF2-40B4-BE49-F238E27FC236}">
                <a16:creationId xmlns:a16="http://schemas.microsoft.com/office/drawing/2014/main" id="{550A07B8-206B-4995-95C1-2B48EF5BE8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29141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0204" y="606564"/>
            <a:ext cx="10451592" cy="1325563"/>
          </a:xfrm>
        </p:spPr>
        <p:txBody>
          <a:bodyPr anchor="ctr">
            <a:normAutofit/>
          </a:bodyPr>
          <a:lstStyle/>
          <a:p>
            <a:r>
              <a:rPr lang="en-GB" dirty="0"/>
              <a:t>Regular Mindfulness Meditation:</a:t>
            </a:r>
            <a:br>
              <a:rPr lang="en-GB" dirty="0"/>
            </a:br>
            <a:r>
              <a:rPr lang="en-GB" dirty="0">
                <a:solidFill>
                  <a:srgbClr val="FF0000"/>
                </a:solidFill>
              </a:rPr>
              <a:t>Physical Consequences</a:t>
            </a:r>
          </a:p>
        </p:txBody>
      </p:sp>
      <p:graphicFrame>
        <p:nvGraphicFramePr>
          <p:cNvPr id="5" name="Content Placeholder 2">
            <a:extLst>
              <a:ext uri="{FF2B5EF4-FFF2-40B4-BE49-F238E27FC236}">
                <a16:creationId xmlns:a16="http://schemas.microsoft.com/office/drawing/2014/main" id="{BF38A43A-29C8-441A-AB34-8BCEBA22CE95}"/>
              </a:ext>
            </a:extLst>
          </p:cNvPr>
          <p:cNvGraphicFramePr>
            <a:graphicFrameLocks noGrp="1"/>
          </p:cNvGraphicFramePr>
          <p:nvPr>
            <p:ph idx="1"/>
            <p:extLst>
              <p:ext uri="{D42A27DB-BD31-4B8C-83A1-F6EECF244321}">
                <p14:modId xmlns:p14="http://schemas.microsoft.com/office/powerpoint/2010/main" val="513823165"/>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8E51294D-FD09-2747-8242-A9553F45FF7D}"/>
              </a:ext>
            </a:extLst>
          </p:cNvPr>
          <p:cNvSpPr/>
          <p:nvPr/>
        </p:nvSpPr>
        <p:spPr>
          <a:xfrm>
            <a:off x="4796367" y="6372000"/>
            <a:ext cx="2713233" cy="38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080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0204" y="606564"/>
            <a:ext cx="10451592" cy="1325563"/>
          </a:xfrm>
        </p:spPr>
        <p:txBody>
          <a:bodyPr anchor="ctr">
            <a:normAutofit/>
          </a:bodyPr>
          <a:lstStyle/>
          <a:p>
            <a:r>
              <a:rPr lang="en-GB" dirty="0"/>
              <a:t>Regular Mindfulness Meditation:</a:t>
            </a:r>
            <a:br>
              <a:rPr lang="en-GB" dirty="0"/>
            </a:br>
            <a:r>
              <a:rPr lang="en-GB" dirty="0">
                <a:solidFill>
                  <a:srgbClr val="FF0000"/>
                </a:solidFill>
              </a:rPr>
              <a:t>Psychological Consequences</a:t>
            </a:r>
          </a:p>
        </p:txBody>
      </p:sp>
      <p:graphicFrame>
        <p:nvGraphicFramePr>
          <p:cNvPr id="5" name="Content Placeholder 2">
            <a:extLst>
              <a:ext uri="{FF2B5EF4-FFF2-40B4-BE49-F238E27FC236}">
                <a16:creationId xmlns:a16="http://schemas.microsoft.com/office/drawing/2014/main" id="{BF38A43A-29C8-441A-AB34-8BCEBA22CE95}"/>
              </a:ext>
            </a:extLst>
          </p:cNvPr>
          <p:cNvGraphicFramePr>
            <a:graphicFrameLocks noGrp="1"/>
          </p:cNvGraphicFramePr>
          <p:nvPr>
            <p:ph idx="1"/>
            <p:extLst>
              <p:ext uri="{D42A27DB-BD31-4B8C-83A1-F6EECF244321}">
                <p14:modId xmlns:p14="http://schemas.microsoft.com/office/powerpoint/2010/main" val="1312275322"/>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8E51294D-FD09-2747-8242-A9553F45FF7D}"/>
              </a:ext>
            </a:extLst>
          </p:cNvPr>
          <p:cNvSpPr/>
          <p:nvPr/>
        </p:nvSpPr>
        <p:spPr>
          <a:xfrm>
            <a:off x="4796367" y="6372000"/>
            <a:ext cx="2713233" cy="38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872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4B2CF4-F5D1-894B-A39D-966930DDEE9B}"/>
              </a:ext>
            </a:extLst>
          </p:cNvPr>
          <p:cNvSpPr>
            <a:spLocks noGrp="1"/>
          </p:cNvSpPr>
          <p:nvPr>
            <p:ph type="ctrTitle"/>
          </p:nvPr>
        </p:nvSpPr>
        <p:spPr>
          <a:xfrm>
            <a:off x="1524000" y="-341528"/>
            <a:ext cx="9144000" cy="2603274"/>
          </a:xfrm>
        </p:spPr>
        <p:txBody>
          <a:bodyPr>
            <a:normAutofit/>
          </a:bodyPr>
          <a:lstStyle/>
          <a:p>
            <a:r>
              <a:rPr lang="en-US" sz="5400">
                <a:latin typeface="Helvetica" charset="0"/>
                <a:ea typeface="Helvetica" charset="0"/>
                <a:cs typeface="Helvetica" charset="0"/>
              </a:rPr>
              <a:t>Harvard Business Review</a:t>
            </a:r>
          </a:p>
        </p:txBody>
      </p:sp>
      <p:sp>
        <p:nvSpPr>
          <p:cNvPr id="3" name="Subtitle 2">
            <a:extLst>
              <a:ext uri="{FF2B5EF4-FFF2-40B4-BE49-F238E27FC236}">
                <a16:creationId xmlns:a16="http://schemas.microsoft.com/office/drawing/2014/main" id="{918C846E-8BF2-944C-9A03-B1325F3F31B9}"/>
              </a:ext>
            </a:extLst>
          </p:cNvPr>
          <p:cNvSpPr>
            <a:spLocks noGrp="1"/>
          </p:cNvSpPr>
          <p:nvPr>
            <p:ph type="subTitle" idx="1"/>
          </p:nvPr>
        </p:nvSpPr>
        <p:spPr>
          <a:xfrm>
            <a:off x="1524000" y="2901826"/>
            <a:ext cx="9144000" cy="2397005"/>
          </a:xfrm>
        </p:spPr>
        <p:txBody>
          <a:bodyPr>
            <a:noAutofit/>
          </a:bodyPr>
          <a:lstStyle/>
          <a:p>
            <a:r>
              <a:rPr lang="en-US" sz="3200" dirty="0">
                <a:latin typeface="Helvetica" charset="0"/>
                <a:ea typeface="Helvetica" charset="0"/>
                <a:cs typeface="Helvetica" charset="0"/>
              </a:rPr>
              <a:t>“Mindfulness should no longer be considered a “nice to have” for executives. It’s a “must have”:  a way to keep our brains healthy, to support self-regulation and effective decision making capabilities, and to protect ourselves from toxic stress.”</a:t>
            </a:r>
          </a:p>
          <a:p>
            <a:endParaRPr lang="en-US" sz="3200" dirty="0">
              <a:latin typeface="Helvetica" charset="0"/>
              <a:ea typeface="Helvetica" charset="0"/>
              <a:cs typeface="Helvetica" charset="0"/>
            </a:endParaRPr>
          </a:p>
        </p:txBody>
      </p:sp>
    </p:spTree>
    <p:extLst>
      <p:ext uri="{BB962C8B-B14F-4D97-AF65-F5344CB8AC3E}">
        <p14:creationId xmlns:p14="http://schemas.microsoft.com/office/powerpoint/2010/main" val="6378538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96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6"/>
          <p:cNvSpPr>
            <a:spLocks noGrp="1"/>
          </p:cNvSpPr>
          <p:nvPr>
            <p:ph type="title"/>
          </p:nvPr>
        </p:nvSpPr>
        <p:spPr>
          <a:xfrm>
            <a:off x="524256" y="4767072"/>
            <a:ext cx="6594189" cy="1625210"/>
          </a:xfrm>
        </p:spPr>
        <p:txBody>
          <a:bodyPr>
            <a:normAutofit/>
          </a:bodyPr>
          <a:lstStyle/>
          <a:p>
            <a:pPr algn="r"/>
            <a:r>
              <a:rPr lang="en-GB">
                <a:solidFill>
                  <a:srgbClr val="FFFFFF"/>
                </a:solidFill>
                <a:latin typeface="Helvetica" charset="0"/>
                <a:ea typeface="Helvetica" charset="0"/>
                <a:cs typeface="Helvetica" charset="0"/>
              </a:rPr>
              <a:t>The Present Moment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2820" r="1" b="1"/>
          <a:stretch/>
        </p:blipFill>
        <p:spPr>
          <a:xfrm>
            <a:off x="327547" y="321733"/>
            <a:ext cx="7058306" cy="4107392"/>
          </a:xfrm>
          <a:prstGeom prst="rect">
            <a:avLst/>
          </a:prstGeom>
        </p:spPr>
      </p:pic>
      <p:sp>
        <p:nvSpPr>
          <p:cNvPr id="46" name="Rectangle 4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ontent Placeholder 17"/>
          <p:cNvSpPr>
            <a:spLocks noGrp="1"/>
          </p:cNvSpPr>
          <p:nvPr>
            <p:ph idx="1"/>
          </p:nvPr>
        </p:nvSpPr>
        <p:spPr>
          <a:xfrm>
            <a:off x="8029319" y="917725"/>
            <a:ext cx="3424739" cy="4852362"/>
          </a:xfrm>
        </p:spPr>
        <p:txBody>
          <a:bodyPr anchor="ctr">
            <a:normAutofit/>
          </a:bodyPr>
          <a:lstStyle/>
          <a:p>
            <a:pPr marL="0" marR="0" lvl="0" indent="0" defTabSz="914400" eaLnBrk="1" fontAlgn="auto" latinLnBrk="0" hangingPunct="1">
              <a:spcBef>
                <a:spcPts val="0"/>
              </a:spcBef>
              <a:spcAft>
                <a:spcPts val="600"/>
              </a:spcAft>
              <a:buClrTx/>
              <a:buSzTx/>
              <a:buFontTx/>
              <a:buNone/>
              <a:tabLst/>
              <a:defRPr/>
            </a:pPr>
            <a:r>
              <a:rPr lang="en-GB" dirty="0">
                <a:solidFill>
                  <a:srgbClr val="FFFFFF"/>
                </a:solidFill>
                <a:latin typeface="Helvetica" charset="0"/>
                <a:ea typeface="Helvetica" charset="0"/>
                <a:cs typeface="Helvetica" charset="0"/>
              </a:rPr>
              <a:t>“If you are depressed you are living in the past. If you are anxious you are living in the future. If you are at peace you are living in the present” </a:t>
            </a:r>
          </a:p>
          <a:p>
            <a:pPr marL="0" marR="0" lvl="0" indent="0" defTabSz="914400" eaLnBrk="1" fontAlgn="auto" latinLnBrk="0" hangingPunct="1">
              <a:spcBef>
                <a:spcPts val="0"/>
              </a:spcBef>
              <a:spcAft>
                <a:spcPts val="600"/>
              </a:spcAft>
              <a:buClrTx/>
              <a:buSzTx/>
              <a:buFontTx/>
              <a:buNone/>
              <a:tabLst/>
              <a:defRPr/>
            </a:pPr>
            <a:r>
              <a:rPr lang="en-GB" dirty="0">
                <a:solidFill>
                  <a:srgbClr val="FFFFFF"/>
                </a:solidFill>
                <a:latin typeface="Helvetica" charset="0"/>
                <a:ea typeface="Helvetica" charset="0"/>
                <a:cs typeface="Helvetica" charset="0"/>
              </a:rPr>
              <a:t>	- Lao Tzu</a:t>
            </a:r>
          </a:p>
        </p:txBody>
      </p:sp>
    </p:spTree>
    <p:extLst>
      <p:ext uri="{BB962C8B-B14F-4D97-AF65-F5344CB8AC3E}">
        <p14:creationId xmlns:p14="http://schemas.microsoft.com/office/powerpoint/2010/main" val="3559393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GB" dirty="0"/>
              <a:t>Formal Practice</a:t>
            </a:r>
          </a:p>
        </p:txBody>
      </p:sp>
      <p:graphicFrame>
        <p:nvGraphicFramePr>
          <p:cNvPr id="5" name="Content Placeholder 2">
            <a:extLst>
              <a:ext uri="{FF2B5EF4-FFF2-40B4-BE49-F238E27FC236}">
                <a16:creationId xmlns:a16="http://schemas.microsoft.com/office/drawing/2014/main" id="{19E84D2D-3BC6-4811-962F-E78A6BF1E44C}"/>
              </a:ext>
            </a:extLst>
          </p:cNvPr>
          <p:cNvGraphicFramePr>
            <a:graphicFrameLocks noGrp="1"/>
          </p:cNvGraphicFramePr>
          <p:nvPr>
            <p:ph idx="1"/>
            <p:extLst>
              <p:ext uri="{D42A27DB-BD31-4B8C-83A1-F6EECF244321}">
                <p14:modId xmlns:p14="http://schemas.microsoft.com/office/powerpoint/2010/main" val="19473507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5189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45B84-DB5C-6C4A-8CCC-8DD3F733788F}"/>
              </a:ext>
            </a:extLst>
          </p:cNvPr>
          <p:cNvSpPr>
            <a:spLocks noGrp="1"/>
          </p:cNvSpPr>
          <p:nvPr>
            <p:ph type="title"/>
          </p:nvPr>
        </p:nvSpPr>
        <p:spPr>
          <a:xfrm>
            <a:off x="838200" y="963877"/>
            <a:ext cx="3494362" cy="4930246"/>
          </a:xfrm>
        </p:spPr>
        <p:txBody>
          <a:bodyPr>
            <a:normAutofit/>
          </a:bodyPr>
          <a:lstStyle/>
          <a:p>
            <a:pPr algn="r"/>
            <a:r>
              <a:rPr lang="en-US" b="0" dirty="0">
                <a:solidFill>
                  <a:schemeClr val="accent1"/>
                </a:solidFill>
                <a:latin typeface="Helvetica" charset="0"/>
                <a:ea typeface="Helvetica" charset="0"/>
                <a:cs typeface="Helvetica" charset="0"/>
              </a:rPr>
              <a:t>One Mindful Moment</a:t>
            </a:r>
          </a:p>
        </p:txBody>
      </p:sp>
      <p:pic>
        <p:nvPicPr>
          <p:cNvPr id="11" name="Picture 3" descr="C:\Users\tutor2u\Downloads\shutterstock_176292206.jpg">
            <a:extLst>
              <a:ext uri="{FF2B5EF4-FFF2-40B4-BE49-F238E27FC236}">
                <a16:creationId xmlns:a16="http://schemas.microsoft.com/office/drawing/2014/main" id="{400B7942-7146-B049-8D75-93B93139EAA8}"/>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768728" y="2246312"/>
            <a:ext cx="2343807" cy="2365375"/>
          </a:xfrm>
          <a:prstGeom prst="rect">
            <a:avLst/>
          </a:prstGeom>
          <a:ln>
            <a:noFill/>
          </a:ln>
          <a:effectLst/>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8B8FE78A-1C7E-5B4F-84EB-D6C03A1FD83C}"/>
              </a:ext>
            </a:extLst>
          </p:cNvPr>
          <p:cNvGrpSpPr/>
          <p:nvPr/>
        </p:nvGrpSpPr>
        <p:grpSpPr>
          <a:xfrm>
            <a:off x="7917772" y="2595550"/>
            <a:ext cx="45719" cy="1666898"/>
            <a:chOff x="6921179" y="3423643"/>
            <a:chExt cx="45719" cy="1666898"/>
          </a:xfrm>
          <a:effectLst/>
        </p:grpSpPr>
        <p:sp>
          <p:nvSpPr>
            <p:cNvPr id="13" name="Rectangle 12">
              <a:extLst>
                <a:ext uri="{FF2B5EF4-FFF2-40B4-BE49-F238E27FC236}">
                  <a16:creationId xmlns:a16="http://schemas.microsoft.com/office/drawing/2014/main" id="{ABE4C0C8-0788-DC49-A4D2-7C44D6BDB726}"/>
                </a:ext>
              </a:extLst>
            </p:cNvPr>
            <p:cNvSpPr/>
            <p:nvPr/>
          </p:nvSpPr>
          <p:spPr>
            <a:xfrm>
              <a:off x="6921179" y="3423643"/>
              <a:ext cx="45719" cy="7974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a:extLst>
                <a:ext uri="{FF2B5EF4-FFF2-40B4-BE49-F238E27FC236}">
                  <a16:creationId xmlns:a16="http://schemas.microsoft.com/office/drawing/2014/main" id="{8F05489F-5136-B445-8E44-80E992A6D067}"/>
                </a:ext>
              </a:extLst>
            </p:cNvPr>
            <p:cNvSpPr/>
            <p:nvPr/>
          </p:nvSpPr>
          <p:spPr>
            <a:xfrm>
              <a:off x="6921179" y="4293096"/>
              <a:ext cx="45719" cy="797445"/>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7085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remove" nodeType="clickEffect">
                                  <p:stCondLst>
                                    <p:cond delay="0"/>
                                  </p:stCondLst>
                                  <p:childTnLst>
                                    <p:animRot by="21600000">
                                      <p:cBhvr>
                                        <p:cTn id="6" dur="60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latin typeface="Helvetica" charset="0"/>
                <a:ea typeface="Helvetica" charset="0"/>
                <a:cs typeface="Helvetica" charset="0"/>
              </a:rPr>
              <a:t>How was that different from the last minute?</a:t>
            </a:r>
          </a:p>
        </p:txBody>
      </p:sp>
    </p:spTree>
    <p:extLst>
      <p:ext uri="{BB962C8B-B14F-4D97-AF65-F5344CB8AC3E}">
        <p14:creationId xmlns:p14="http://schemas.microsoft.com/office/powerpoint/2010/main" val="179444534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098" y="1396289"/>
            <a:ext cx="6387102" cy="1325563"/>
          </a:xfrm>
        </p:spPr>
        <p:txBody>
          <a:bodyPr vert="horz" lIns="91440" tIns="45720" rIns="91440" bIns="45720" rtlCol="0" anchor="ctr">
            <a:normAutofit/>
          </a:bodyPr>
          <a:lstStyle/>
          <a:p>
            <a:r>
              <a:rPr lang="en-US" kern="1200" dirty="0">
                <a:solidFill>
                  <a:schemeClr val="tx1"/>
                </a:solidFill>
                <a:latin typeface="Helvetica" charset="0"/>
                <a:ea typeface="Helvetica" charset="0"/>
                <a:cs typeface="Helvetica" charset="0"/>
              </a:rPr>
              <a:t>What is Emotional Intelligence?</a:t>
            </a:r>
          </a:p>
        </p:txBody>
      </p:sp>
      <p:sp>
        <p:nvSpPr>
          <p:cNvPr id="11" name="Content Placeholder 10">
            <a:extLst>
              <a:ext uri="{FF2B5EF4-FFF2-40B4-BE49-F238E27FC236}">
                <a16:creationId xmlns:a16="http://schemas.microsoft.com/office/drawing/2014/main" id="{0B12A274-3BAB-4BED-A6EF-91FA883A47C0}"/>
              </a:ext>
            </a:extLst>
          </p:cNvPr>
          <p:cNvSpPr>
            <a:spLocks noGrp="1"/>
          </p:cNvSpPr>
          <p:nvPr>
            <p:ph sz="half" idx="1"/>
          </p:nvPr>
        </p:nvSpPr>
        <p:spPr>
          <a:xfrm>
            <a:off x="864000" y="2871982"/>
            <a:ext cx="6382657" cy="3181684"/>
          </a:xfrm>
        </p:spPr>
        <p:txBody>
          <a:bodyPr vert="horz" lIns="91440" tIns="45720" rIns="91440" bIns="45720" rtlCol="0" anchor="t">
            <a:normAutofit/>
          </a:bodyPr>
          <a:lstStyle/>
          <a:p>
            <a:pPr marL="0" indent="0">
              <a:buNone/>
            </a:pPr>
            <a:endParaRPr lang="en-US" sz="2400" dirty="0">
              <a:latin typeface="Helvetica" charset="0"/>
              <a:ea typeface="Helvetica" charset="0"/>
              <a:cs typeface="Helvetica" charset="0"/>
            </a:endParaRPr>
          </a:p>
          <a:p>
            <a:pPr marL="0" indent="0">
              <a:buNone/>
            </a:pPr>
            <a:r>
              <a:rPr lang="en-US" sz="2400" dirty="0">
                <a:latin typeface="Helvetica" charset="0"/>
                <a:ea typeface="Helvetica" charset="0"/>
                <a:cs typeface="Helvetica" charset="0"/>
              </a:rPr>
              <a:t>Self awareness</a:t>
            </a:r>
          </a:p>
          <a:p>
            <a:pPr marL="0" indent="0">
              <a:buNone/>
            </a:pPr>
            <a:r>
              <a:rPr lang="en-US" sz="2400" dirty="0">
                <a:latin typeface="Helvetica" charset="0"/>
                <a:ea typeface="Helvetica" charset="0"/>
                <a:cs typeface="Helvetica" charset="0"/>
              </a:rPr>
              <a:t>Self management</a:t>
            </a:r>
          </a:p>
          <a:p>
            <a:pPr marL="0" indent="0">
              <a:buNone/>
            </a:pPr>
            <a:r>
              <a:rPr lang="en-US" sz="2400" dirty="0">
                <a:latin typeface="Helvetica" charset="0"/>
                <a:ea typeface="Helvetica" charset="0"/>
                <a:cs typeface="Helvetica" charset="0"/>
              </a:rPr>
              <a:t>Social awareness</a:t>
            </a:r>
          </a:p>
          <a:p>
            <a:pPr marL="0" indent="0">
              <a:buNone/>
            </a:pPr>
            <a:r>
              <a:rPr lang="en-US" sz="2400" dirty="0">
                <a:latin typeface="Helvetica" charset="0"/>
                <a:ea typeface="Helvetica" charset="0"/>
                <a:cs typeface="Helvetica" charset="0"/>
              </a:rPr>
              <a:t>Relationship management</a:t>
            </a:r>
          </a:p>
          <a:p>
            <a:pPr marL="0" indent="0">
              <a:buNone/>
            </a:pPr>
            <a:endParaRPr lang="en-US" sz="2400" dirty="0">
              <a:latin typeface="Helvetica" charset="0"/>
              <a:ea typeface="Helvetica" charset="0"/>
              <a:cs typeface="Helvetica" charset="0"/>
            </a:endParaRPr>
          </a:p>
        </p:txBody>
      </p:sp>
      <p:pic>
        <p:nvPicPr>
          <p:cNvPr id="6" name="Content Placeholder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4" b="2430"/>
          <a:stretch/>
        </p:blipFill>
        <p:spPr>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pic>
        <p:nvPicPr>
          <p:cNvPr id="10"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10393" r="7843" b="2"/>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323788952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45B84-DB5C-6C4A-8CCC-8DD3F733788F}"/>
              </a:ext>
            </a:extLst>
          </p:cNvPr>
          <p:cNvSpPr>
            <a:spLocks noGrp="1"/>
          </p:cNvSpPr>
          <p:nvPr>
            <p:ph type="title"/>
          </p:nvPr>
        </p:nvSpPr>
        <p:spPr>
          <a:xfrm>
            <a:off x="838200" y="963877"/>
            <a:ext cx="3494362" cy="4930246"/>
          </a:xfrm>
        </p:spPr>
        <p:txBody>
          <a:bodyPr>
            <a:normAutofit/>
          </a:bodyPr>
          <a:lstStyle/>
          <a:p>
            <a:pPr algn="r"/>
            <a:r>
              <a:rPr lang="en-US" b="0" dirty="0">
                <a:solidFill>
                  <a:schemeClr val="accent1"/>
                </a:solidFill>
                <a:latin typeface="Helvetica" charset="0"/>
                <a:ea typeface="Helvetica" charset="0"/>
                <a:cs typeface="Helvetica" charset="0"/>
              </a:rPr>
              <a:t>One Moment</a:t>
            </a:r>
          </a:p>
        </p:txBody>
      </p:sp>
      <p:pic>
        <p:nvPicPr>
          <p:cNvPr id="11" name="Picture 3" descr="C:\Users\tutor2u\Downloads\shutterstock_176292206.jpg">
            <a:extLst>
              <a:ext uri="{FF2B5EF4-FFF2-40B4-BE49-F238E27FC236}">
                <a16:creationId xmlns:a16="http://schemas.microsoft.com/office/drawing/2014/main" id="{400B7942-7146-B049-8D75-93B93139EAA8}"/>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768728" y="2246312"/>
            <a:ext cx="2343807" cy="2365375"/>
          </a:xfrm>
          <a:prstGeom prst="rect">
            <a:avLst/>
          </a:prstGeom>
          <a:ln>
            <a:noFill/>
          </a:ln>
          <a:effectLst/>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8B8FE78A-1C7E-5B4F-84EB-D6C03A1FD83C}"/>
              </a:ext>
            </a:extLst>
          </p:cNvPr>
          <p:cNvGrpSpPr/>
          <p:nvPr/>
        </p:nvGrpSpPr>
        <p:grpSpPr>
          <a:xfrm>
            <a:off x="7917772" y="2595550"/>
            <a:ext cx="45719" cy="1666898"/>
            <a:chOff x="6921179" y="3423643"/>
            <a:chExt cx="45719" cy="1666898"/>
          </a:xfrm>
          <a:effectLst/>
        </p:grpSpPr>
        <p:sp>
          <p:nvSpPr>
            <p:cNvPr id="13" name="Rectangle 12">
              <a:extLst>
                <a:ext uri="{FF2B5EF4-FFF2-40B4-BE49-F238E27FC236}">
                  <a16:creationId xmlns:a16="http://schemas.microsoft.com/office/drawing/2014/main" id="{ABE4C0C8-0788-DC49-A4D2-7C44D6BDB726}"/>
                </a:ext>
              </a:extLst>
            </p:cNvPr>
            <p:cNvSpPr/>
            <p:nvPr/>
          </p:nvSpPr>
          <p:spPr>
            <a:xfrm>
              <a:off x="6921179" y="3423643"/>
              <a:ext cx="45719" cy="7974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a:extLst>
                <a:ext uri="{FF2B5EF4-FFF2-40B4-BE49-F238E27FC236}">
                  <a16:creationId xmlns:a16="http://schemas.microsoft.com/office/drawing/2014/main" id="{8F05489F-5136-B445-8E44-80E992A6D067}"/>
                </a:ext>
              </a:extLst>
            </p:cNvPr>
            <p:cNvSpPr/>
            <p:nvPr/>
          </p:nvSpPr>
          <p:spPr>
            <a:xfrm>
              <a:off x="6921179" y="4293096"/>
              <a:ext cx="45719" cy="797445"/>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241881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remove" nodeType="clickEffect">
                                  <p:stCondLst>
                                    <p:cond delay="0"/>
                                  </p:stCondLst>
                                  <p:childTnLst>
                                    <p:animRot by="21600000">
                                      <p:cBhvr>
                                        <p:cTn id="6" dur="60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GB" dirty="0">
                <a:solidFill>
                  <a:schemeClr val="accent1"/>
                </a:solidFill>
                <a:latin typeface="Helvetica" charset="0"/>
                <a:ea typeface="Helvetica" charset="0"/>
                <a:cs typeface="Helvetica" charset="0"/>
              </a:rPr>
              <a:t>Emotional Intelligence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marL="0" marR="0" lvl="0" indent="0" defTabSz="914400" eaLnBrk="1" fontAlgn="auto" latinLnBrk="0" hangingPunct="1">
              <a:spcBef>
                <a:spcPts val="0"/>
              </a:spcBef>
              <a:spcAft>
                <a:spcPts val="600"/>
              </a:spcAft>
              <a:buClrTx/>
              <a:buSzTx/>
              <a:buFontTx/>
              <a:buNone/>
              <a:tabLst/>
              <a:defRPr/>
            </a:pPr>
            <a:r>
              <a:rPr lang="en-GB" sz="2400" dirty="0">
                <a:latin typeface="Helvetica" charset="0"/>
                <a:ea typeface="Helvetica" charset="0"/>
                <a:cs typeface="Helvetica" charset="0"/>
              </a:rPr>
              <a:t>Research carried out in 2001 concluded that 85% of difference between star performers and average performers was attributable to emotional intelligence (over cognitive abilities and technical expertise).</a:t>
            </a:r>
          </a:p>
          <a:p>
            <a:pPr marL="0" marR="0" lvl="0" indent="0" defTabSz="914400" eaLnBrk="1" fontAlgn="auto" latinLnBrk="0" hangingPunct="1">
              <a:spcBef>
                <a:spcPts val="0"/>
              </a:spcBef>
              <a:spcAft>
                <a:spcPts val="600"/>
              </a:spcAft>
              <a:buClrTx/>
              <a:buSzTx/>
              <a:buFontTx/>
              <a:buNone/>
              <a:tabLst/>
              <a:defRPr/>
            </a:pPr>
            <a:r>
              <a:rPr lang="en-GB" sz="2400" dirty="0">
                <a:latin typeface="Helvetica" charset="0"/>
                <a:ea typeface="Helvetica" charset="0"/>
                <a:cs typeface="Helvetica" charset="0"/>
              </a:rPr>
              <a:t>	- Goleman</a:t>
            </a:r>
          </a:p>
        </p:txBody>
      </p:sp>
    </p:spTree>
    <p:extLst>
      <p:ext uri="{BB962C8B-B14F-4D97-AF65-F5344CB8AC3E}">
        <p14:creationId xmlns:p14="http://schemas.microsoft.com/office/powerpoint/2010/main" val="1785850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Bringing it together:</a:t>
            </a:r>
            <a:br>
              <a:rPr lang="en-US" sz="5400">
                <a:solidFill>
                  <a:schemeClr val="bg1">
                    <a:lumMod val="95000"/>
                    <a:lumOff val="5000"/>
                  </a:schemeClr>
                </a:solidFill>
              </a:rPr>
            </a:br>
            <a:br>
              <a:rPr lang="en-US" sz="5400">
                <a:solidFill>
                  <a:schemeClr val="bg1">
                    <a:lumMod val="95000"/>
                    <a:lumOff val="5000"/>
                  </a:schemeClr>
                </a:solidFill>
              </a:rPr>
            </a:br>
            <a:r>
              <a:rPr lang="en-US" sz="5400">
                <a:solidFill>
                  <a:schemeClr val="bg1">
                    <a:lumMod val="95000"/>
                    <a:lumOff val="5000"/>
                  </a:schemeClr>
                </a:solidFill>
              </a:rPr>
              <a:t>Mindfulness meets Emotional Intelligence</a:t>
            </a:r>
          </a:p>
        </p:txBody>
      </p:sp>
    </p:spTree>
    <p:extLst>
      <p:ext uri="{BB962C8B-B14F-4D97-AF65-F5344CB8AC3E}">
        <p14:creationId xmlns:p14="http://schemas.microsoft.com/office/powerpoint/2010/main" val="404261882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Put on your oxygen mask first!</a:t>
            </a:r>
          </a:p>
        </p:txBody>
      </p:sp>
      <p:pic>
        <p:nvPicPr>
          <p:cNvPr id="23"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476" r="1" b="1"/>
          <a:stretch/>
        </p:blipFill>
        <p:spPr>
          <a:xfrm>
            <a:off x="5556478" y="492573"/>
            <a:ext cx="5748232" cy="5880796"/>
          </a:xfrm>
          <a:prstGeom prst="rect">
            <a:avLst/>
          </a:prstGeom>
        </p:spPr>
      </p:pic>
    </p:spTree>
    <p:extLst>
      <p:ext uri="{BB962C8B-B14F-4D97-AF65-F5344CB8AC3E}">
        <p14:creationId xmlns:p14="http://schemas.microsoft.com/office/powerpoint/2010/main" val="1797236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10752"/>
            <a:ext cx="5314536" cy="1325563"/>
          </a:xfrm>
        </p:spPr>
        <p:txBody>
          <a:bodyPr>
            <a:normAutofit/>
          </a:bodyPr>
          <a:lstStyle/>
          <a:p>
            <a:r>
              <a:rPr lang="en-GB" sz="4800" dirty="0"/>
              <a:t>Self Awareness</a:t>
            </a:r>
          </a:p>
        </p:txBody>
      </p:sp>
      <p:sp>
        <p:nvSpPr>
          <p:cNvPr id="3" name="Content Placeholder 2"/>
          <p:cNvSpPr>
            <a:spLocks noGrp="1"/>
          </p:cNvSpPr>
          <p:nvPr>
            <p:ph idx="1"/>
          </p:nvPr>
        </p:nvSpPr>
        <p:spPr>
          <a:xfrm>
            <a:off x="762000" y="2139869"/>
            <a:ext cx="7507357" cy="3267017"/>
          </a:xfrm>
        </p:spPr>
        <p:txBody>
          <a:bodyPr anchor="t">
            <a:noAutofit/>
          </a:bodyPr>
          <a:lstStyle/>
          <a:p>
            <a:pPr marL="0" marR="0" lvl="0" indent="0" defTabSz="914400" eaLnBrk="1" fontAlgn="auto" latinLnBrk="0" hangingPunct="1">
              <a:spcBef>
                <a:spcPts val="0"/>
              </a:spcBef>
              <a:spcAft>
                <a:spcPts val="600"/>
              </a:spcAft>
              <a:buClrTx/>
              <a:buSzTx/>
              <a:buFontTx/>
              <a:buNone/>
              <a:tabLst/>
              <a:defRPr/>
            </a:pPr>
            <a:r>
              <a:rPr lang="en-GB" sz="2400" dirty="0"/>
              <a:t>“Self awareness is a neutral mode that maintains self-reflectiveness even in the midst of turbulent emotions.”</a:t>
            </a:r>
          </a:p>
          <a:p>
            <a:pPr marL="0" marR="0" lvl="0" indent="0" defTabSz="914400" eaLnBrk="1" fontAlgn="auto" latinLnBrk="0" hangingPunct="1">
              <a:spcBef>
                <a:spcPts val="0"/>
              </a:spcBef>
              <a:spcAft>
                <a:spcPts val="600"/>
              </a:spcAft>
              <a:buClrTx/>
              <a:buSzTx/>
              <a:buFontTx/>
              <a:buNone/>
              <a:tabLst/>
              <a:defRPr/>
            </a:pPr>
            <a:r>
              <a:rPr lang="en-GB" sz="2400" dirty="0"/>
              <a:t>			- Daniel Goleman</a:t>
            </a:r>
          </a:p>
          <a:p>
            <a:pPr marL="0" marR="0" lvl="0" indent="0" defTabSz="914400" eaLnBrk="1" fontAlgn="auto" latinLnBrk="0" hangingPunct="1">
              <a:spcBef>
                <a:spcPts val="0"/>
              </a:spcBef>
              <a:spcAft>
                <a:spcPts val="600"/>
              </a:spcAft>
              <a:buClrTx/>
              <a:buSzTx/>
              <a:buFontTx/>
              <a:buNone/>
              <a:tabLst/>
              <a:defRPr/>
            </a:pPr>
            <a:endParaRPr lang="en-GB" sz="2400" dirty="0"/>
          </a:p>
          <a:p>
            <a:pPr marL="0" marR="0" lvl="0" indent="0" defTabSz="914400" eaLnBrk="1" fontAlgn="auto" latinLnBrk="0" hangingPunct="1">
              <a:spcBef>
                <a:spcPts val="0"/>
              </a:spcBef>
              <a:spcAft>
                <a:spcPts val="600"/>
              </a:spcAft>
              <a:buClrTx/>
              <a:buSzTx/>
              <a:buFontTx/>
              <a:buNone/>
              <a:tabLst/>
              <a:defRPr/>
            </a:pPr>
            <a:r>
              <a:rPr lang="en-GB" sz="2400" dirty="0"/>
              <a:t>Emotional Communication System (ECS)</a:t>
            </a:r>
          </a:p>
          <a:p>
            <a:pPr marL="0" marR="0" lvl="0" indent="0" defTabSz="914400" eaLnBrk="1" fontAlgn="auto" latinLnBrk="0" hangingPunct="1">
              <a:spcBef>
                <a:spcPts val="0"/>
              </a:spcBef>
              <a:spcAft>
                <a:spcPts val="600"/>
              </a:spcAft>
              <a:buClrTx/>
              <a:buSzTx/>
              <a:buFontTx/>
              <a:buNone/>
              <a:tabLst/>
              <a:defRPr/>
            </a:pPr>
            <a:r>
              <a:rPr lang="en-GB" sz="2400" dirty="0"/>
              <a:t>How do you know when you’re stressed?</a:t>
            </a:r>
          </a:p>
          <a:p>
            <a:pPr marL="0" marR="0" lvl="0" indent="0" defTabSz="914400" eaLnBrk="1" fontAlgn="auto" latinLnBrk="0" hangingPunct="1">
              <a:spcBef>
                <a:spcPts val="0"/>
              </a:spcBef>
              <a:spcAft>
                <a:spcPts val="600"/>
              </a:spcAft>
              <a:buClrTx/>
              <a:buSzTx/>
              <a:buFontTx/>
              <a:buNone/>
              <a:tabLst/>
              <a:defRPr/>
            </a:pPr>
            <a:r>
              <a:rPr lang="en-GB" sz="2400" dirty="0"/>
              <a:t>What are your triggers or stress signatures?</a:t>
            </a:r>
          </a:p>
          <a:p>
            <a:pPr marL="0" marR="0" lvl="0" indent="0" defTabSz="914400" eaLnBrk="1" fontAlgn="auto" latinLnBrk="0" hangingPunct="1">
              <a:spcBef>
                <a:spcPts val="0"/>
              </a:spcBef>
              <a:spcAft>
                <a:spcPts val="600"/>
              </a:spcAft>
              <a:buClrTx/>
              <a:buSzTx/>
              <a:buFontTx/>
              <a:buNone/>
              <a:tabLst/>
              <a:defRPr/>
            </a:pPr>
            <a:r>
              <a:rPr lang="en-GB" sz="2400" dirty="0"/>
              <a:t>What makes you reactive?</a:t>
            </a:r>
          </a:p>
        </p:txBody>
      </p:sp>
      <p:pic>
        <p:nvPicPr>
          <p:cNvPr id="7" name="Graphic 6" descr="Head with Gears">
            <a:extLst>
              <a:ext uri="{FF2B5EF4-FFF2-40B4-BE49-F238E27FC236}">
                <a16:creationId xmlns:a16="http://schemas.microsoft.com/office/drawing/2014/main" id="{B9D27522-447D-4947-8337-0920F84463F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11533519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1307" y="640081"/>
            <a:ext cx="3377183" cy="3681976"/>
          </a:xfrm>
          <a:noFill/>
        </p:spPr>
        <p:txBody>
          <a:bodyPr vert="horz" lIns="91440" tIns="45720" rIns="91440" bIns="45720" rtlCol="0" anchor="b">
            <a:normAutofit/>
          </a:bodyPr>
          <a:lstStyle/>
          <a:p>
            <a:r>
              <a:rPr lang="en-US" dirty="0">
                <a:latin typeface="Helvetica" charset="0"/>
                <a:ea typeface="Helvetica" charset="0"/>
                <a:cs typeface="Helvetica" charset="0"/>
              </a:rPr>
              <a:t>Evolutionary Psychology</a:t>
            </a:r>
          </a:p>
        </p:txBody>
      </p:sp>
      <p:pic>
        <p:nvPicPr>
          <p:cNvPr id="4" name="Picture 3">
            <a:extLst>
              <a:ext uri="{FF2B5EF4-FFF2-40B4-BE49-F238E27FC236}">
                <a16:creationId xmlns:a16="http://schemas.microsoft.com/office/drawing/2014/main" id="{A3748BBB-7EDA-454B-B47E-AAAB47A24CCC}"/>
              </a:ext>
            </a:extLst>
          </p:cNvPr>
          <p:cNvPicPr>
            <a:picLocks noChangeAspect="1"/>
          </p:cNvPicPr>
          <p:nvPr/>
        </p:nvPicPr>
        <p:blipFill rotWithShape="1">
          <a:blip r:embed="rId3"/>
          <a:srcRect l="2065" r="17698" b="-1"/>
          <a:stretch/>
        </p:blipFill>
        <p:spPr>
          <a:xfrm>
            <a:off x="4654297" y="10"/>
            <a:ext cx="7537704" cy="6857990"/>
          </a:xfrm>
          <a:prstGeom prst="rect">
            <a:avLst/>
          </a:prstGeom>
        </p:spPr>
      </p:pic>
    </p:spTree>
    <p:extLst>
      <p:ext uri="{BB962C8B-B14F-4D97-AF65-F5344CB8AC3E}">
        <p14:creationId xmlns:p14="http://schemas.microsoft.com/office/powerpoint/2010/main" val="1314598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Mind your amygdala</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319062" y="492573"/>
            <a:ext cx="6223064" cy="5880796"/>
          </a:xfrm>
          <a:prstGeom prst="rect">
            <a:avLst/>
          </a:prstGeom>
        </p:spPr>
      </p:pic>
    </p:spTree>
    <p:extLst>
      <p:ext uri="{BB962C8B-B14F-4D97-AF65-F5344CB8AC3E}">
        <p14:creationId xmlns:p14="http://schemas.microsoft.com/office/powerpoint/2010/main" val="1487546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Helvetica" charset="0"/>
                <a:ea typeface="Helvetica" charset="0"/>
                <a:cs typeface="Helvetica" charset="0"/>
              </a:rPr>
              <a:t>Managing Reactivity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050" y="2038350"/>
            <a:ext cx="4025900" cy="3568700"/>
          </a:xfrm>
          <a:prstGeom prst="rect">
            <a:avLst/>
          </a:prstGeom>
        </p:spPr>
      </p:pic>
    </p:spTree>
    <p:extLst>
      <p:ext uri="{BB962C8B-B14F-4D97-AF65-F5344CB8AC3E}">
        <p14:creationId xmlns:p14="http://schemas.microsoft.com/office/powerpoint/2010/main" val="17579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2950" y="742951"/>
            <a:ext cx="3476625" cy="4962524"/>
          </a:xfrm>
        </p:spPr>
        <p:txBody>
          <a:bodyPr vert="horz" lIns="91440" tIns="45720" rIns="91440" bIns="45720" rtlCol="0">
            <a:normAutofit/>
          </a:bodyPr>
          <a:lstStyle/>
          <a:p>
            <a:pPr algn="ctr"/>
            <a:r>
              <a:rPr lang="en-US" sz="4800" kern="1200" dirty="0">
                <a:solidFill>
                  <a:srgbClr val="FFFFFF"/>
                </a:solidFill>
                <a:latin typeface="Helvetica" charset="0"/>
                <a:ea typeface="Helvetica" charset="0"/>
                <a:cs typeface="Helvetica" charset="0"/>
              </a:rPr>
              <a:t>Hijacking the Amygdala</a:t>
            </a:r>
          </a:p>
        </p:txBody>
      </p:sp>
      <p:pic>
        <p:nvPicPr>
          <p:cNvPr id="3" name="Content Placeholder 3">
            <a:extLst>
              <a:ext uri="{FF2B5EF4-FFF2-40B4-BE49-F238E27FC236}">
                <a16:creationId xmlns:a16="http://schemas.microsoft.com/office/drawing/2014/main" id="{B924B22B-8E1D-6A44-89DE-FE9EB9F5B6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53822" y="713250"/>
            <a:ext cx="6553545" cy="5439442"/>
          </a:xfrm>
          <a:prstGeom prst="rect">
            <a:avLst/>
          </a:prstGeom>
        </p:spPr>
      </p:pic>
    </p:spTree>
    <p:extLst>
      <p:ext uri="{BB962C8B-B14F-4D97-AF65-F5344CB8AC3E}">
        <p14:creationId xmlns:p14="http://schemas.microsoft.com/office/powerpoint/2010/main" val="1024868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947317" y="211667"/>
          <a:ext cx="8407400" cy="5427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Arrow 2"/>
          <p:cNvSpPr/>
          <p:nvPr/>
        </p:nvSpPr>
        <p:spPr>
          <a:xfrm>
            <a:off x="2971800" y="11684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Left Arrow 3"/>
          <p:cNvSpPr/>
          <p:nvPr/>
        </p:nvSpPr>
        <p:spPr>
          <a:xfrm>
            <a:off x="9017000" y="292523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triped Right Arrow 5"/>
          <p:cNvSpPr/>
          <p:nvPr/>
        </p:nvSpPr>
        <p:spPr>
          <a:xfrm rot="5400000">
            <a:off x="5991834" y="5885689"/>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riped Right Arrow 6"/>
          <p:cNvSpPr/>
          <p:nvPr/>
        </p:nvSpPr>
        <p:spPr>
          <a:xfrm rot="8455518">
            <a:off x="4551653" y="5660957"/>
            <a:ext cx="978408" cy="53105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riped Right Arrow 7"/>
          <p:cNvSpPr/>
          <p:nvPr/>
        </p:nvSpPr>
        <p:spPr>
          <a:xfrm rot="2548398">
            <a:off x="7532397" y="5678735"/>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58140" y="2798218"/>
            <a:ext cx="3935565" cy="830997"/>
          </a:xfrm>
          <a:prstGeom prst="rect">
            <a:avLst/>
          </a:prstGeom>
          <a:noFill/>
        </p:spPr>
        <p:txBody>
          <a:bodyPr wrap="square" rtlCol="0">
            <a:spAutoFit/>
          </a:bodyPr>
          <a:lstStyle/>
          <a:p>
            <a:endParaRPr lang="en-GB" sz="2400" dirty="0"/>
          </a:p>
          <a:p>
            <a:endParaRPr lang="en-GB" sz="2400" dirty="0"/>
          </a:p>
        </p:txBody>
      </p:sp>
    </p:spTree>
    <p:extLst>
      <p:ext uri="{BB962C8B-B14F-4D97-AF65-F5344CB8AC3E}">
        <p14:creationId xmlns:p14="http://schemas.microsoft.com/office/powerpoint/2010/main" val="172284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32" presetClass="emph" presetSubtype="0" fill="hold" grpId="1" nodeType="withEffect">
                                  <p:stCondLst>
                                    <p:cond delay="0"/>
                                  </p:stCondLst>
                                  <p:childTnLst>
                                    <p:animRot by="120000">
                                      <p:cBhvr>
                                        <p:cTn id="30" dur="200" fill="hold">
                                          <p:stCondLst>
                                            <p:cond delay="0"/>
                                          </p:stCondLst>
                                        </p:cTn>
                                        <p:tgtEl>
                                          <p:spTgt spid="7"/>
                                        </p:tgtEl>
                                        <p:attrNameLst>
                                          <p:attrName>r</p:attrName>
                                        </p:attrNameLst>
                                      </p:cBhvr>
                                    </p:animRot>
                                    <p:animRot by="-240000">
                                      <p:cBhvr>
                                        <p:cTn id="31" dur="400" fill="hold">
                                          <p:stCondLst>
                                            <p:cond delay="400"/>
                                          </p:stCondLst>
                                        </p:cTn>
                                        <p:tgtEl>
                                          <p:spTgt spid="7"/>
                                        </p:tgtEl>
                                        <p:attrNameLst>
                                          <p:attrName>r</p:attrName>
                                        </p:attrNameLst>
                                      </p:cBhvr>
                                    </p:animRot>
                                    <p:animRot by="240000">
                                      <p:cBhvr>
                                        <p:cTn id="32" dur="400" fill="hold">
                                          <p:stCondLst>
                                            <p:cond delay="800"/>
                                          </p:stCondLst>
                                        </p:cTn>
                                        <p:tgtEl>
                                          <p:spTgt spid="7"/>
                                        </p:tgtEl>
                                        <p:attrNameLst>
                                          <p:attrName>r</p:attrName>
                                        </p:attrNameLst>
                                      </p:cBhvr>
                                    </p:animRot>
                                    <p:animRot by="-240000">
                                      <p:cBhvr>
                                        <p:cTn id="33" dur="400" fill="hold">
                                          <p:stCondLst>
                                            <p:cond delay="1200"/>
                                          </p:stCondLst>
                                        </p:cTn>
                                        <p:tgtEl>
                                          <p:spTgt spid="7"/>
                                        </p:tgtEl>
                                        <p:attrNameLst>
                                          <p:attrName>r</p:attrName>
                                        </p:attrNameLst>
                                      </p:cBhvr>
                                    </p:animRot>
                                    <p:animRot by="120000">
                                      <p:cBhvr>
                                        <p:cTn id="34" dur="400" fill="hold">
                                          <p:stCondLst>
                                            <p:cond delay="1600"/>
                                          </p:stCondLst>
                                        </p:cTn>
                                        <p:tgtEl>
                                          <p:spTgt spid="7"/>
                                        </p:tgtEl>
                                        <p:attrNameLst>
                                          <p:attrName>r</p:attrName>
                                        </p:attrNameLst>
                                      </p:cBhvr>
                                    </p:animRot>
                                  </p:childTnLst>
                                </p:cTn>
                              </p:par>
                              <p:par>
                                <p:cTn id="35" presetID="32" presetClass="emph" presetSubtype="0" fill="hold" grpId="1" nodeType="withEffect">
                                  <p:stCondLst>
                                    <p:cond delay="0"/>
                                  </p:stCondLst>
                                  <p:childTnLst>
                                    <p:animRot by="120000">
                                      <p:cBhvr>
                                        <p:cTn id="36" dur="200" fill="hold">
                                          <p:stCondLst>
                                            <p:cond delay="0"/>
                                          </p:stCondLst>
                                        </p:cTn>
                                        <p:tgtEl>
                                          <p:spTgt spid="6"/>
                                        </p:tgtEl>
                                        <p:attrNameLst>
                                          <p:attrName>r</p:attrName>
                                        </p:attrNameLst>
                                      </p:cBhvr>
                                    </p:animRot>
                                    <p:animRot by="-240000">
                                      <p:cBhvr>
                                        <p:cTn id="37" dur="400" fill="hold">
                                          <p:stCondLst>
                                            <p:cond delay="400"/>
                                          </p:stCondLst>
                                        </p:cTn>
                                        <p:tgtEl>
                                          <p:spTgt spid="6"/>
                                        </p:tgtEl>
                                        <p:attrNameLst>
                                          <p:attrName>r</p:attrName>
                                        </p:attrNameLst>
                                      </p:cBhvr>
                                    </p:animRot>
                                    <p:animRot by="240000">
                                      <p:cBhvr>
                                        <p:cTn id="38" dur="400" fill="hold">
                                          <p:stCondLst>
                                            <p:cond delay="800"/>
                                          </p:stCondLst>
                                        </p:cTn>
                                        <p:tgtEl>
                                          <p:spTgt spid="6"/>
                                        </p:tgtEl>
                                        <p:attrNameLst>
                                          <p:attrName>r</p:attrName>
                                        </p:attrNameLst>
                                      </p:cBhvr>
                                    </p:animRot>
                                    <p:animRot by="-240000">
                                      <p:cBhvr>
                                        <p:cTn id="39" dur="400" fill="hold">
                                          <p:stCondLst>
                                            <p:cond delay="1200"/>
                                          </p:stCondLst>
                                        </p:cTn>
                                        <p:tgtEl>
                                          <p:spTgt spid="6"/>
                                        </p:tgtEl>
                                        <p:attrNameLst>
                                          <p:attrName>r</p:attrName>
                                        </p:attrNameLst>
                                      </p:cBhvr>
                                    </p:animRot>
                                    <p:animRot by="120000">
                                      <p:cBhvr>
                                        <p:cTn id="40" dur="400" fill="hold">
                                          <p:stCondLst>
                                            <p:cond delay="1600"/>
                                          </p:stCondLst>
                                        </p:cTn>
                                        <p:tgtEl>
                                          <p:spTgt spid="6"/>
                                        </p:tgtEl>
                                        <p:attrNameLst>
                                          <p:attrName>r</p:attrName>
                                        </p:attrNameLst>
                                      </p:cBhvr>
                                    </p:animRot>
                                  </p:childTnLst>
                                </p:cTn>
                              </p:par>
                              <p:par>
                                <p:cTn id="41" presetID="32" presetClass="emph" presetSubtype="0" fill="hold" grpId="1" nodeType="withEffect">
                                  <p:stCondLst>
                                    <p:cond delay="0"/>
                                  </p:stCondLst>
                                  <p:childTnLst>
                                    <p:animRot by="120000">
                                      <p:cBhvr>
                                        <p:cTn id="42" dur="200" fill="hold">
                                          <p:stCondLst>
                                            <p:cond delay="0"/>
                                          </p:stCondLst>
                                        </p:cTn>
                                        <p:tgtEl>
                                          <p:spTgt spid="8"/>
                                        </p:tgtEl>
                                        <p:attrNameLst>
                                          <p:attrName>r</p:attrName>
                                        </p:attrNameLst>
                                      </p:cBhvr>
                                    </p:animRot>
                                    <p:animRot by="-240000">
                                      <p:cBhvr>
                                        <p:cTn id="43" dur="400" fill="hold">
                                          <p:stCondLst>
                                            <p:cond delay="400"/>
                                          </p:stCondLst>
                                        </p:cTn>
                                        <p:tgtEl>
                                          <p:spTgt spid="8"/>
                                        </p:tgtEl>
                                        <p:attrNameLst>
                                          <p:attrName>r</p:attrName>
                                        </p:attrNameLst>
                                      </p:cBhvr>
                                    </p:animRot>
                                    <p:animRot by="240000">
                                      <p:cBhvr>
                                        <p:cTn id="44" dur="400" fill="hold">
                                          <p:stCondLst>
                                            <p:cond delay="800"/>
                                          </p:stCondLst>
                                        </p:cTn>
                                        <p:tgtEl>
                                          <p:spTgt spid="8"/>
                                        </p:tgtEl>
                                        <p:attrNameLst>
                                          <p:attrName>r</p:attrName>
                                        </p:attrNameLst>
                                      </p:cBhvr>
                                    </p:animRot>
                                    <p:animRot by="-240000">
                                      <p:cBhvr>
                                        <p:cTn id="45" dur="400" fill="hold">
                                          <p:stCondLst>
                                            <p:cond delay="1200"/>
                                          </p:stCondLst>
                                        </p:cTn>
                                        <p:tgtEl>
                                          <p:spTgt spid="8"/>
                                        </p:tgtEl>
                                        <p:attrNameLst>
                                          <p:attrName>r</p:attrName>
                                        </p:attrNameLst>
                                      </p:cBhvr>
                                    </p:animRot>
                                    <p:animRot by="120000">
                                      <p:cBhvr>
                                        <p:cTn id="46" dur="400" fill="hold">
                                          <p:stCondLst>
                                            <p:cond delay="1600"/>
                                          </p:stCondLst>
                                        </p:cTn>
                                        <p:tgtEl>
                                          <p:spTgt spid="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nodePh="1">
                                  <p:stCondLst>
                                    <p:cond delay="0"/>
                                  </p:stCondLst>
                                  <p:endCondLst>
                                    <p:cond evt="begin" delay="0">
                                      <p:tn val="49"/>
                                    </p:cond>
                                  </p:end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6" grpId="1" animBg="1"/>
      <p:bldP spid="7" grpId="0" animBg="1"/>
      <p:bldP spid="7" grpId="1" animBg="1"/>
      <p:bldP spid="8" grpId="0" animBg="1"/>
      <p:bldP spid="8" grpId="1"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GB" dirty="0">
                <a:solidFill>
                  <a:schemeClr val="accent1"/>
                </a:solidFill>
                <a:latin typeface="Helvetica" charset="0"/>
                <a:ea typeface="Helvetica" charset="0"/>
                <a:cs typeface="Helvetica" charset="0"/>
              </a:rPr>
              <a:t>Trigger identification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marL="0" marR="0" lvl="0" indent="0" defTabSz="914400" eaLnBrk="1" fontAlgn="auto" latinLnBrk="0" hangingPunct="1">
              <a:spcBef>
                <a:spcPts val="0"/>
              </a:spcBef>
              <a:spcAft>
                <a:spcPts val="600"/>
              </a:spcAft>
              <a:buClrTx/>
              <a:buSzTx/>
              <a:buFontTx/>
              <a:buNone/>
              <a:tabLst/>
              <a:defRPr/>
            </a:pPr>
            <a:r>
              <a:rPr lang="en-GB" sz="2400" b="1" dirty="0">
                <a:latin typeface="Helvetica" charset="0"/>
                <a:ea typeface="Helvetica" charset="0"/>
                <a:cs typeface="Helvetica" charset="0"/>
              </a:rPr>
              <a:t>Check your ECS</a:t>
            </a:r>
          </a:p>
          <a:p>
            <a:pPr marL="0" marR="0" lvl="0" indent="0" defTabSz="914400" eaLnBrk="1" fontAlgn="auto" latinLnBrk="0" hangingPunct="1">
              <a:spcBef>
                <a:spcPts val="0"/>
              </a:spcBef>
              <a:spcAft>
                <a:spcPts val="600"/>
              </a:spcAft>
              <a:buClrTx/>
              <a:buSzTx/>
              <a:buFontTx/>
              <a:buNone/>
              <a:tabLst/>
              <a:defRPr/>
            </a:pPr>
            <a:r>
              <a:rPr lang="en-GB" sz="2400" dirty="0">
                <a:latin typeface="Helvetica" charset="0"/>
                <a:ea typeface="Helvetica" charset="0"/>
                <a:cs typeface="Helvetica" charset="0"/>
              </a:rPr>
              <a:t>	- shallow breathing, rapid heartbeat, 	  butterflies in stomach</a:t>
            </a:r>
          </a:p>
          <a:p>
            <a:pPr marL="0" marR="0" lvl="0" indent="0" defTabSz="914400" eaLnBrk="1" fontAlgn="auto" latinLnBrk="0" hangingPunct="1">
              <a:spcBef>
                <a:spcPts val="0"/>
              </a:spcBef>
              <a:spcAft>
                <a:spcPts val="600"/>
              </a:spcAft>
              <a:buClrTx/>
              <a:buSzTx/>
              <a:buFontTx/>
              <a:buNone/>
              <a:tabLst/>
              <a:defRPr/>
            </a:pPr>
            <a:r>
              <a:rPr lang="en-GB" sz="2400" dirty="0">
                <a:latin typeface="Helvetica" charset="0"/>
                <a:ea typeface="Helvetica" charset="0"/>
                <a:cs typeface="Helvetica" charset="0"/>
              </a:rPr>
              <a:t>	- fight/flight/freeze</a:t>
            </a:r>
          </a:p>
          <a:p>
            <a:pPr marL="0" marR="0" lvl="0" indent="0" defTabSz="914400" eaLnBrk="1" fontAlgn="auto" latinLnBrk="0" hangingPunct="1">
              <a:spcBef>
                <a:spcPts val="0"/>
              </a:spcBef>
              <a:spcAft>
                <a:spcPts val="600"/>
              </a:spcAft>
              <a:buClrTx/>
              <a:buSzTx/>
              <a:buFontTx/>
              <a:buNone/>
              <a:tabLst/>
              <a:defRPr/>
            </a:pPr>
            <a:endParaRPr lang="en-GB" sz="2400" dirty="0">
              <a:latin typeface="Helvetica" charset="0"/>
              <a:ea typeface="Helvetica" charset="0"/>
              <a:cs typeface="Helvetica" charset="0"/>
            </a:endParaRPr>
          </a:p>
          <a:p>
            <a:pPr marL="0" marR="0" lvl="0" indent="0" defTabSz="914400" eaLnBrk="1" fontAlgn="auto" latinLnBrk="0" hangingPunct="1">
              <a:spcBef>
                <a:spcPts val="0"/>
              </a:spcBef>
              <a:spcAft>
                <a:spcPts val="600"/>
              </a:spcAft>
              <a:buClrTx/>
              <a:buSzTx/>
              <a:buFontTx/>
              <a:buNone/>
              <a:tabLst/>
              <a:defRPr/>
            </a:pPr>
            <a:r>
              <a:rPr lang="en-GB" sz="2400" b="1" dirty="0">
                <a:latin typeface="Helvetica" charset="0"/>
                <a:ea typeface="Helvetica" charset="0"/>
                <a:cs typeface="Helvetica" charset="0"/>
              </a:rPr>
              <a:t>Check your thinking</a:t>
            </a:r>
          </a:p>
          <a:p>
            <a:pPr marL="0" marR="0" lvl="0" indent="0" defTabSz="914400" eaLnBrk="1" fontAlgn="auto" latinLnBrk="0" hangingPunct="1">
              <a:spcBef>
                <a:spcPts val="0"/>
              </a:spcBef>
              <a:spcAft>
                <a:spcPts val="600"/>
              </a:spcAft>
              <a:buClrTx/>
              <a:buSzTx/>
              <a:buFontTx/>
              <a:buNone/>
              <a:tabLst/>
              <a:defRPr/>
            </a:pPr>
            <a:r>
              <a:rPr lang="en-GB" sz="2400" dirty="0">
                <a:latin typeface="Helvetica" charset="0"/>
                <a:ea typeface="Helvetica" charset="0"/>
                <a:cs typeface="Helvetica" charset="0"/>
              </a:rPr>
              <a:t>	- thoughts of blame, attack, or self-	  victimising</a:t>
            </a:r>
          </a:p>
          <a:p>
            <a:pPr marL="0" marR="0" lvl="0" indent="0" defTabSz="914400" eaLnBrk="1" fontAlgn="auto" latinLnBrk="0" hangingPunct="1">
              <a:spcBef>
                <a:spcPts val="0"/>
              </a:spcBef>
              <a:spcAft>
                <a:spcPts val="600"/>
              </a:spcAft>
              <a:buClrTx/>
              <a:buSzTx/>
              <a:buFontTx/>
              <a:buNone/>
              <a:tabLst/>
              <a:defRPr/>
            </a:pPr>
            <a:r>
              <a:rPr lang="en-GB" sz="2400" dirty="0">
                <a:latin typeface="Helvetica" charset="0"/>
                <a:ea typeface="Helvetica" charset="0"/>
                <a:cs typeface="Helvetica" charset="0"/>
              </a:rPr>
              <a:t>	- ”freaking out” finding it difficult to 	   focus</a:t>
            </a:r>
          </a:p>
        </p:txBody>
      </p:sp>
    </p:spTree>
    <p:extLst>
      <p:ext uri="{BB962C8B-B14F-4D97-AF65-F5344CB8AC3E}">
        <p14:creationId xmlns:p14="http://schemas.microsoft.com/office/powerpoint/2010/main" val="725099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3200">
                <a:latin typeface="+mj-lt"/>
              </a:rPr>
              <a:t>Monkey Mind</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a:ext>
            </a:extLst>
          </a:blip>
          <a:srcRect r="1" b="11349"/>
          <a:stretch/>
        </p:blipFill>
        <p:spPr>
          <a:xfrm>
            <a:off x="640080" y="575036"/>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365097209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Helvetica" charset="0"/>
                <a:ea typeface="Helvetica" charset="0"/>
                <a:cs typeface="Helvetica" charset="0"/>
              </a:rPr>
              <a:t>Come down off a trigger</a:t>
            </a:r>
          </a:p>
        </p:txBody>
      </p:sp>
      <p:sp>
        <p:nvSpPr>
          <p:cNvPr id="3" name="Content Placeholder 2"/>
          <p:cNvSpPr>
            <a:spLocks noGrp="1"/>
          </p:cNvSpPr>
          <p:nvPr>
            <p:ph idx="1"/>
          </p:nvPr>
        </p:nvSpPr>
        <p:spPr/>
        <p:txBody>
          <a:bodyPr>
            <a:normAutofit fontScale="55000" lnSpcReduction="20000"/>
          </a:bodyPr>
          <a:lstStyle/>
          <a:p>
            <a:pPr marL="0" indent="0">
              <a:lnSpc>
                <a:spcPct val="170000"/>
              </a:lnSpc>
              <a:spcBef>
                <a:spcPts val="0"/>
              </a:spcBef>
              <a:buFontTx/>
              <a:buNone/>
              <a:defRPr/>
            </a:pPr>
            <a:r>
              <a:rPr lang="en-GB" sz="5800" dirty="0">
                <a:latin typeface="Helvetica Light" charset="0"/>
                <a:ea typeface="Helvetica Light" charset="0"/>
                <a:cs typeface="Helvetica Light" charset="0"/>
              </a:rPr>
              <a:t>Notice</a:t>
            </a:r>
          </a:p>
          <a:p>
            <a:pPr marL="0" indent="0">
              <a:lnSpc>
                <a:spcPct val="170000"/>
              </a:lnSpc>
              <a:spcBef>
                <a:spcPts val="0"/>
              </a:spcBef>
              <a:buFontTx/>
              <a:buNone/>
              <a:defRPr/>
            </a:pPr>
            <a:r>
              <a:rPr lang="en-GB" sz="5800" dirty="0">
                <a:latin typeface="Helvetica Light" charset="0"/>
                <a:ea typeface="Helvetica Light" charset="0"/>
                <a:cs typeface="Helvetica Light" charset="0"/>
              </a:rPr>
              <a:t>Stop</a:t>
            </a:r>
          </a:p>
          <a:p>
            <a:pPr marL="0" indent="0">
              <a:lnSpc>
                <a:spcPct val="170000"/>
              </a:lnSpc>
              <a:spcBef>
                <a:spcPts val="0"/>
              </a:spcBef>
              <a:buFontTx/>
              <a:buNone/>
              <a:defRPr/>
            </a:pPr>
            <a:r>
              <a:rPr lang="en-GB" sz="5800" dirty="0">
                <a:solidFill>
                  <a:srgbClr val="00B0F0"/>
                </a:solidFill>
                <a:latin typeface="Helvetica Light" charset="0"/>
                <a:ea typeface="Helvetica Light" charset="0"/>
                <a:cs typeface="Helvetica Light" charset="0"/>
              </a:rPr>
              <a:t>Breathe</a:t>
            </a:r>
          </a:p>
          <a:p>
            <a:pPr marL="0" indent="0">
              <a:lnSpc>
                <a:spcPct val="170000"/>
              </a:lnSpc>
              <a:spcBef>
                <a:spcPts val="0"/>
              </a:spcBef>
              <a:buFontTx/>
              <a:buNone/>
              <a:defRPr/>
            </a:pPr>
            <a:r>
              <a:rPr lang="en-GB" sz="5800" dirty="0">
                <a:latin typeface="Helvetica Light" charset="0"/>
                <a:ea typeface="Helvetica Light" charset="0"/>
                <a:cs typeface="Helvetica Light" charset="0"/>
              </a:rPr>
              <a:t>Reflect</a:t>
            </a:r>
          </a:p>
          <a:p>
            <a:pPr marL="0" indent="0">
              <a:lnSpc>
                <a:spcPct val="170000"/>
              </a:lnSpc>
              <a:spcBef>
                <a:spcPts val="0"/>
              </a:spcBef>
              <a:buFontTx/>
              <a:buNone/>
              <a:defRPr/>
            </a:pPr>
            <a:r>
              <a:rPr lang="en-GB" sz="5800" dirty="0">
                <a:solidFill>
                  <a:srgbClr val="7030A0"/>
                </a:solidFill>
                <a:latin typeface="Helvetica Light" charset="0"/>
                <a:ea typeface="Helvetica Light" charset="0"/>
                <a:cs typeface="Helvetica Light" charset="0"/>
              </a:rPr>
              <a:t>Respond</a:t>
            </a:r>
          </a:p>
          <a:p>
            <a:pPr marL="0" marR="0" lvl="0" indent="0" defTabSz="914400" eaLnBrk="1" fontAlgn="auto" latinLnBrk="0" hangingPunct="1">
              <a:lnSpc>
                <a:spcPct val="100000"/>
              </a:lnSpc>
              <a:spcBef>
                <a:spcPts val="0"/>
              </a:spcBef>
              <a:spcAft>
                <a:spcPts val="0"/>
              </a:spcAft>
              <a:buClrTx/>
              <a:buSzTx/>
              <a:buFontTx/>
              <a:buNone/>
              <a:tabLst/>
              <a:defRPr/>
            </a:pPr>
            <a:r>
              <a:rPr lang="en-GB" dirty="0">
                <a:latin typeface="Helvetica Light" charset="0"/>
                <a:ea typeface="Helvetica Light" charset="0"/>
                <a:cs typeface="Helvetica Light" charset="0"/>
              </a:rPr>
              <a:t>			</a:t>
            </a:r>
            <a:r>
              <a:rPr lang="en-GB" dirty="0">
                <a:latin typeface="Helvetica" charset="0"/>
                <a:ea typeface="Helvetica" charset="0"/>
                <a:cs typeface="Helvetica"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latin typeface="Helvetica" charset="0"/>
              <a:ea typeface="Helvetica" charset="0"/>
              <a:cs typeface="Helvetica" charset="0"/>
            </a:endParaRPr>
          </a:p>
        </p:txBody>
      </p:sp>
    </p:spTree>
    <p:extLst>
      <p:ext uri="{BB962C8B-B14F-4D97-AF65-F5344CB8AC3E}">
        <p14:creationId xmlns:p14="http://schemas.microsoft.com/office/powerpoint/2010/main" val="69293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6" presetClass="emph" presetSubtype="0" fill="hold" nodeType="withEffect">
                                  <p:stCondLst>
                                    <p:cond delay="0"/>
                                  </p:stCondLst>
                                  <p:childTnLst>
                                    <p:animEffect transition="out" filter="fade">
                                      <p:cBhvr>
                                        <p:cTn id="22" dur="500" tmFilter="0, 0; .2, .5; .8, .5; 1, 0"/>
                                        <p:tgtEl>
                                          <p:spTgt spid="3">
                                            <p:txEl>
                                              <p:pRg st="2" end="2"/>
                                            </p:txEl>
                                          </p:spTgt>
                                        </p:tgtEl>
                                      </p:cBhvr>
                                    </p:animEffect>
                                    <p:animScale>
                                      <p:cBhvr>
                                        <p:cTn id="23" dur="250" autoRev="1" fill="hold"/>
                                        <p:tgtEl>
                                          <p:spTgt spid="3">
                                            <p:txEl>
                                              <p:pRg st="2" end="2"/>
                                            </p:txEl>
                                          </p:spTgt>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100" kern="1200">
                <a:solidFill>
                  <a:srgbClr val="FFFFFF"/>
                </a:solidFill>
                <a:latin typeface="+mj-lt"/>
                <a:ea typeface="+mj-ea"/>
                <a:cs typeface="+mj-cs"/>
              </a:rPr>
              <a:t>What is “identification”?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723209" y="396450"/>
            <a:ext cx="6553545" cy="5439442"/>
          </a:xfrm>
          <a:prstGeom prst="rect">
            <a:avLst/>
          </a:prstGeom>
        </p:spPr>
      </p:pic>
      <p:sp>
        <p:nvSpPr>
          <p:cNvPr id="3" name="Oval 2"/>
          <p:cNvSpPr/>
          <p:nvPr/>
        </p:nvSpPr>
        <p:spPr>
          <a:xfrm>
            <a:off x="5176925" y="2579526"/>
            <a:ext cx="1796715" cy="18689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Observing Ego</a:t>
            </a:r>
          </a:p>
        </p:txBody>
      </p:sp>
    </p:spTree>
    <p:extLst>
      <p:ext uri="{BB962C8B-B14F-4D97-AF65-F5344CB8AC3E}">
        <p14:creationId xmlns:p14="http://schemas.microsoft.com/office/powerpoint/2010/main" val="201549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2.70833E-6 1.48148E-6 L 0.20521 -0.39537 " pathEditMode="relative" rAng="0" ptsTypes="AA">
                                      <p:cBhvr>
                                        <p:cTn id="20" dur="2000" fill="hold"/>
                                        <p:tgtEl>
                                          <p:spTgt spid="3"/>
                                        </p:tgtEl>
                                        <p:attrNameLst>
                                          <p:attrName>ppt_x</p:attrName>
                                          <p:attrName>ppt_y</p:attrName>
                                        </p:attrNameLst>
                                      </p:cBhvr>
                                      <p:rCtr x="10260" y="-19769"/>
                                    </p:animMotion>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2" nodeType="clickEffect">
                                  <p:stCondLst>
                                    <p:cond delay="0"/>
                                  </p:stCondLst>
                                  <p:childTnLst>
                                    <p:animScale>
                                      <p:cBhvr>
                                        <p:cTn id="24"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947317" y="211667"/>
          <a:ext cx="8407400" cy="5427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Arrow 2"/>
          <p:cNvSpPr/>
          <p:nvPr/>
        </p:nvSpPr>
        <p:spPr>
          <a:xfrm>
            <a:off x="2971800" y="11684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Left Arrow 3"/>
          <p:cNvSpPr/>
          <p:nvPr/>
        </p:nvSpPr>
        <p:spPr>
          <a:xfrm>
            <a:off x="9017000" y="292523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triped Right Arrow 5"/>
          <p:cNvSpPr/>
          <p:nvPr/>
        </p:nvSpPr>
        <p:spPr>
          <a:xfrm rot="5400000">
            <a:off x="5991834" y="5885689"/>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riped Right Arrow 6"/>
          <p:cNvSpPr/>
          <p:nvPr/>
        </p:nvSpPr>
        <p:spPr>
          <a:xfrm rot="8455518">
            <a:off x="4551653" y="5660957"/>
            <a:ext cx="978408" cy="53105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riped Right Arrow 7"/>
          <p:cNvSpPr/>
          <p:nvPr/>
        </p:nvSpPr>
        <p:spPr>
          <a:xfrm rot="2548398">
            <a:off x="7532397" y="5678735"/>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58140" y="2798218"/>
            <a:ext cx="3935565" cy="2308324"/>
          </a:xfrm>
          <a:prstGeom prst="rect">
            <a:avLst/>
          </a:prstGeom>
          <a:noFill/>
        </p:spPr>
        <p:txBody>
          <a:bodyPr wrap="square" rtlCol="0">
            <a:spAutoFit/>
          </a:bodyPr>
          <a:lstStyle/>
          <a:p>
            <a:r>
              <a:rPr lang="en-GB" sz="2400" dirty="0"/>
              <a:t>Emotional Communication System (ECS) </a:t>
            </a:r>
          </a:p>
          <a:p>
            <a:endParaRPr lang="en-GB" sz="2400" dirty="0"/>
          </a:p>
          <a:p>
            <a:r>
              <a:rPr lang="en-GB" sz="2400" dirty="0"/>
              <a:t>Having trouble? Disconnect and re-attach.</a:t>
            </a:r>
          </a:p>
          <a:p>
            <a:endParaRPr lang="en-GB" sz="2400" dirty="0"/>
          </a:p>
        </p:txBody>
      </p:sp>
    </p:spTree>
    <p:extLst>
      <p:ext uri="{BB962C8B-B14F-4D97-AF65-F5344CB8AC3E}">
        <p14:creationId xmlns:p14="http://schemas.microsoft.com/office/powerpoint/2010/main" val="10786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32" presetClass="emph" presetSubtype="0" fill="hold" grpId="1" nodeType="withEffect">
                                  <p:stCondLst>
                                    <p:cond delay="0"/>
                                  </p:stCondLst>
                                  <p:childTnLst>
                                    <p:animRot by="120000">
                                      <p:cBhvr>
                                        <p:cTn id="30" dur="200" fill="hold">
                                          <p:stCondLst>
                                            <p:cond delay="0"/>
                                          </p:stCondLst>
                                        </p:cTn>
                                        <p:tgtEl>
                                          <p:spTgt spid="7"/>
                                        </p:tgtEl>
                                        <p:attrNameLst>
                                          <p:attrName>r</p:attrName>
                                        </p:attrNameLst>
                                      </p:cBhvr>
                                    </p:animRot>
                                    <p:animRot by="-240000">
                                      <p:cBhvr>
                                        <p:cTn id="31" dur="400" fill="hold">
                                          <p:stCondLst>
                                            <p:cond delay="400"/>
                                          </p:stCondLst>
                                        </p:cTn>
                                        <p:tgtEl>
                                          <p:spTgt spid="7"/>
                                        </p:tgtEl>
                                        <p:attrNameLst>
                                          <p:attrName>r</p:attrName>
                                        </p:attrNameLst>
                                      </p:cBhvr>
                                    </p:animRot>
                                    <p:animRot by="240000">
                                      <p:cBhvr>
                                        <p:cTn id="32" dur="400" fill="hold">
                                          <p:stCondLst>
                                            <p:cond delay="800"/>
                                          </p:stCondLst>
                                        </p:cTn>
                                        <p:tgtEl>
                                          <p:spTgt spid="7"/>
                                        </p:tgtEl>
                                        <p:attrNameLst>
                                          <p:attrName>r</p:attrName>
                                        </p:attrNameLst>
                                      </p:cBhvr>
                                    </p:animRot>
                                    <p:animRot by="-240000">
                                      <p:cBhvr>
                                        <p:cTn id="33" dur="400" fill="hold">
                                          <p:stCondLst>
                                            <p:cond delay="1200"/>
                                          </p:stCondLst>
                                        </p:cTn>
                                        <p:tgtEl>
                                          <p:spTgt spid="7"/>
                                        </p:tgtEl>
                                        <p:attrNameLst>
                                          <p:attrName>r</p:attrName>
                                        </p:attrNameLst>
                                      </p:cBhvr>
                                    </p:animRot>
                                    <p:animRot by="120000">
                                      <p:cBhvr>
                                        <p:cTn id="34" dur="400" fill="hold">
                                          <p:stCondLst>
                                            <p:cond delay="1600"/>
                                          </p:stCondLst>
                                        </p:cTn>
                                        <p:tgtEl>
                                          <p:spTgt spid="7"/>
                                        </p:tgtEl>
                                        <p:attrNameLst>
                                          <p:attrName>r</p:attrName>
                                        </p:attrNameLst>
                                      </p:cBhvr>
                                    </p:animRot>
                                  </p:childTnLst>
                                </p:cTn>
                              </p:par>
                              <p:par>
                                <p:cTn id="35" presetID="32" presetClass="emph" presetSubtype="0" fill="hold" grpId="1" nodeType="withEffect">
                                  <p:stCondLst>
                                    <p:cond delay="0"/>
                                  </p:stCondLst>
                                  <p:childTnLst>
                                    <p:animRot by="120000">
                                      <p:cBhvr>
                                        <p:cTn id="36" dur="200" fill="hold">
                                          <p:stCondLst>
                                            <p:cond delay="0"/>
                                          </p:stCondLst>
                                        </p:cTn>
                                        <p:tgtEl>
                                          <p:spTgt spid="6"/>
                                        </p:tgtEl>
                                        <p:attrNameLst>
                                          <p:attrName>r</p:attrName>
                                        </p:attrNameLst>
                                      </p:cBhvr>
                                    </p:animRot>
                                    <p:animRot by="-240000">
                                      <p:cBhvr>
                                        <p:cTn id="37" dur="400" fill="hold">
                                          <p:stCondLst>
                                            <p:cond delay="400"/>
                                          </p:stCondLst>
                                        </p:cTn>
                                        <p:tgtEl>
                                          <p:spTgt spid="6"/>
                                        </p:tgtEl>
                                        <p:attrNameLst>
                                          <p:attrName>r</p:attrName>
                                        </p:attrNameLst>
                                      </p:cBhvr>
                                    </p:animRot>
                                    <p:animRot by="240000">
                                      <p:cBhvr>
                                        <p:cTn id="38" dur="400" fill="hold">
                                          <p:stCondLst>
                                            <p:cond delay="800"/>
                                          </p:stCondLst>
                                        </p:cTn>
                                        <p:tgtEl>
                                          <p:spTgt spid="6"/>
                                        </p:tgtEl>
                                        <p:attrNameLst>
                                          <p:attrName>r</p:attrName>
                                        </p:attrNameLst>
                                      </p:cBhvr>
                                    </p:animRot>
                                    <p:animRot by="-240000">
                                      <p:cBhvr>
                                        <p:cTn id="39" dur="400" fill="hold">
                                          <p:stCondLst>
                                            <p:cond delay="1200"/>
                                          </p:stCondLst>
                                        </p:cTn>
                                        <p:tgtEl>
                                          <p:spTgt spid="6"/>
                                        </p:tgtEl>
                                        <p:attrNameLst>
                                          <p:attrName>r</p:attrName>
                                        </p:attrNameLst>
                                      </p:cBhvr>
                                    </p:animRot>
                                    <p:animRot by="120000">
                                      <p:cBhvr>
                                        <p:cTn id="40" dur="400" fill="hold">
                                          <p:stCondLst>
                                            <p:cond delay="1600"/>
                                          </p:stCondLst>
                                        </p:cTn>
                                        <p:tgtEl>
                                          <p:spTgt spid="6"/>
                                        </p:tgtEl>
                                        <p:attrNameLst>
                                          <p:attrName>r</p:attrName>
                                        </p:attrNameLst>
                                      </p:cBhvr>
                                    </p:animRot>
                                  </p:childTnLst>
                                </p:cTn>
                              </p:par>
                              <p:par>
                                <p:cTn id="41" presetID="32" presetClass="emph" presetSubtype="0" fill="hold" grpId="1" nodeType="withEffect">
                                  <p:stCondLst>
                                    <p:cond delay="0"/>
                                  </p:stCondLst>
                                  <p:childTnLst>
                                    <p:animRot by="120000">
                                      <p:cBhvr>
                                        <p:cTn id="42" dur="200" fill="hold">
                                          <p:stCondLst>
                                            <p:cond delay="0"/>
                                          </p:stCondLst>
                                        </p:cTn>
                                        <p:tgtEl>
                                          <p:spTgt spid="8"/>
                                        </p:tgtEl>
                                        <p:attrNameLst>
                                          <p:attrName>r</p:attrName>
                                        </p:attrNameLst>
                                      </p:cBhvr>
                                    </p:animRot>
                                    <p:animRot by="-240000">
                                      <p:cBhvr>
                                        <p:cTn id="43" dur="400" fill="hold">
                                          <p:stCondLst>
                                            <p:cond delay="400"/>
                                          </p:stCondLst>
                                        </p:cTn>
                                        <p:tgtEl>
                                          <p:spTgt spid="8"/>
                                        </p:tgtEl>
                                        <p:attrNameLst>
                                          <p:attrName>r</p:attrName>
                                        </p:attrNameLst>
                                      </p:cBhvr>
                                    </p:animRot>
                                    <p:animRot by="240000">
                                      <p:cBhvr>
                                        <p:cTn id="44" dur="400" fill="hold">
                                          <p:stCondLst>
                                            <p:cond delay="800"/>
                                          </p:stCondLst>
                                        </p:cTn>
                                        <p:tgtEl>
                                          <p:spTgt spid="8"/>
                                        </p:tgtEl>
                                        <p:attrNameLst>
                                          <p:attrName>r</p:attrName>
                                        </p:attrNameLst>
                                      </p:cBhvr>
                                    </p:animRot>
                                    <p:animRot by="-240000">
                                      <p:cBhvr>
                                        <p:cTn id="45" dur="400" fill="hold">
                                          <p:stCondLst>
                                            <p:cond delay="1200"/>
                                          </p:stCondLst>
                                        </p:cTn>
                                        <p:tgtEl>
                                          <p:spTgt spid="8"/>
                                        </p:tgtEl>
                                        <p:attrNameLst>
                                          <p:attrName>r</p:attrName>
                                        </p:attrNameLst>
                                      </p:cBhvr>
                                    </p:animRot>
                                    <p:animRot by="120000">
                                      <p:cBhvr>
                                        <p:cTn id="46" dur="400" fill="hold">
                                          <p:stCondLst>
                                            <p:cond delay="1600"/>
                                          </p:stCondLst>
                                        </p:cTn>
                                        <p:tgtEl>
                                          <p:spTgt spid="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6" grpId="1" animBg="1"/>
      <p:bldP spid="7" grpId="0" animBg="1"/>
      <p:bldP spid="7" grpId="1" animBg="1"/>
      <p:bldP spid="8" grpId="0" animBg="1"/>
      <p:bldP spid="8" grpId="1"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GB" sz="1800">
                <a:solidFill>
                  <a:srgbClr val="FFFFFF"/>
                </a:solidFill>
              </a:rPr>
              <a:t>Twitter/Instagram: @DrAaronB</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000" y="961812"/>
            <a:ext cx="3365399" cy="4930987"/>
          </a:xfrm>
          <a:prstGeom prst="rect">
            <a:avLst/>
          </a:prstGeom>
        </p:spPr>
      </p:pic>
    </p:spTree>
    <p:extLst>
      <p:ext uri="{BB962C8B-B14F-4D97-AF65-F5344CB8AC3E}">
        <p14:creationId xmlns:p14="http://schemas.microsoft.com/office/powerpoint/2010/main" val="66710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GB" dirty="0">
                <a:solidFill>
                  <a:schemeClr val="accent1"/>
                </a:solidFill>
                <a:latin typeface="Helvetica" charset="0"/>
                <a:ea typeface="Helvetica" charset="0"/>
                <a:cs typeface="Helvetica" charset="0"/>
              </a:rPr>
              <a:t>Applied psychology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marL="0" marR="0" lvl="0" indent="0" defTabSz="914400" eaLnBrk="1" fontAlgn="auto" latinLnBrk="0" hangingPunct="1">
              <a:spcBef>
                <a:spcPts val="0"/>
              </a:spcBef>
              <a:spcAft>
                <a:spcPts val="600"/>
              </a:spcAft>
              <a:buClrTx/>
              <a:buSzTx/>
              <a:buFontTx/>
              <a:buNone/>
              <a:tabLst/>
              <a:defRPr/>
            </a:pPr>
            <a:r>
              <a:rPr lang="en-GB" sz="2400" dirty="0">
                <a:latin typeface="Helvetica" charset="0"/>
                <a:ea typeface="Helvetica" charset="0"/>
                <a:cs typeface="Helvetica" charset="0"/>
              </a:rPr>
              <a:t>Drawing on the research and experience with high intensity clinical work with individuals </a:t>
            </a:r>
            <a:r>
              <a:rPr lang="mr-IN" sz="2400" dirty="0">
                <a:latin typeface="Helvetica" charset="0"/>
                <a:ea typeface="Helvetica" charset="0"/>
                <a:cs typeface="Helvetica" charset="0"/>
              </a:rPr>
              <a:t>–</a:t>
            </a:r>
            <a:r>
              <a:rPr lang="en-GB" sz="2400" dirty="0">
                <a:latin typeface="Helvetica" charset="0"/>
                <a:ea typeface="Helvetica" charset="0"/>
                <a:cs typeface="Helvetica" charset="0"/>
              </a:rPr>
              <a:t> and applying it outside the consulting room. </a:t>
            </a:r>
          </a:p>
        </p:txBody>
      </p:sp>
    </p:spTree>
    <p:extLst>
      <p:ext uri="{BB962C8B-B14F-4D97-AF65-F5344CB8AC3E}">
        <p14:creationId xmlns:p14="http://schemas.microsoft.com/office/powerpoint/2010/main" val="2330118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2" name="Title 1"/>
          <p:cNvSpPr>
            <a:spLocks noGrp="1"/>
          </p:cNvSpPr>
          <p:nvPr>
            <p:ph type="title"/>
          </p:nvPr>
        </p:nvSpPr>
        <p:spPr>
          <a:xfrm>
            <a:off x="838200" y="963877"/>
            <a:ext cx="3494362" cy="4930246"/>
          </a:xfrm>
        </p:spPr>
        <p:txBody>
          <a:bodyPr>
            <a:normAutofit/>
          </a:bodyPr>
          <a:lstStyle/>
          <a:p>
            <a:pPr algn="r"/>
            <a:r>
              <a:rPr lang="en-GB">
                <a:solidFill>
                  <a:schemeClr val="accent1"/>
                </a:solidFill>
                <a:latin typeface="Helvetica" charset="0"/>
                <a:ea typeface="Helvetica" charset="0"/>
                <a:cs typeface="Helvetica" charset="0"/>
              </a:rPr>
              <a:t>Mindfulness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marL="0" marR="0" lvl="0" indent="0" defTabSz="914400" eaLnBrk="1" fontAlgn="auto" latinLnBrk="0" hangingPunct="1">
              <a:spcBef>
                <a:spcPts val="0"/>
              </a:spcBef>
              <a:spcAft>
                <a:spcPts val="600"/>
              </a:spcAft>
              <a:buClrTx/>
              <a:buSzTx/>
              <a:buFontTx/>
              <a:buNone/>
              <a:tabLst/>
              <a:defRPr/>
            </a:pPr>
            <a:r>
              <a:rPr lang="en-GB" sz="2400">
                <a:latin typeface="Helvetica" charset="0"/>
                <a:ea typeface="Helvetica" charset="0"/>
                <a:cs typeface="Helvetica" charset="0"/>
              </a:rPr>
              <a:t>“The capacity to be fully aware of all that one experiences </a:t>
            </a:r>
            <a:r>
              <a:rPr lang="en-GB" sz="2400" i="1">
                <a:latin typeface="Helvetica" charset="0"/>
                <a:ea typeface="Helvetica" charset="0"/>
                <a:cs typeface="Helvetica" charset="0"/>
              </a:rPr>
              <a:t>inside the self </a:t>
            </a:r>
            <a:r>
              <a:rPr lang="mr-IN" sz="2400">
                <a:latin typeface="Helvetica" charset="0"/>
                <a:ea typeface="Helvetica" charset="0"/>
                <a:cs typeface="Helvetica" charset="0"/>
              </a:rPr>
              <a:t>–</a:t>
            </a:r>
            <a:r>
              <a:rPr lang="en-GB" sz="2400">
                <a:latin typeface="Helvetica" charset="0"/>
                <a:ea typeface="Helvetica" charset="0"/>
                <a:cs typeface="Helvetica" charset="0"/>
              </a:rPr>
              <a:t> body, mind, heart, spirit </a:t>
            </a:r>
            <a:r>
              <a:rPr lang="mr-IN" sz="2400">
                <a:latin typeface="Helvetica" charset="0"/>
                <a:ea typeface="Helvetica" charset="0"/>
                <a:cs typeface="Helvetica" charset="0"/>
              </a:rPr>
              <a:t>–</a:t>
            </a:r>
            <a:r>
              <a:rPr lang="en-GB" sz="2400">
                <a:latin typeface="Helvetica" charset="0"/>
                <a:ea typeface="Helvetica" charset="0"/>
                <a:cs typeface="Helvetica" charset="0"/>
              </a:rPr>
              <a:t> and to pay full attention to what is happening </a:t>
            </a:r>
            <a:r>
              <a:rPr lang="en-GB" sz="2400" i="1">
                <a:latin typeface="Helvetica" charset="0"/>
                <a:ea typeface="Helvetica" charset="0"/>
                <a:cs typeface="Helvetica" charset="0"/>
              </a:rPr>
              <a:t>around us </a:t>
            </a:r>
            <a:r>
              <a:rPr lang="mr-IN" sz="2400">
                <a:latin typeface="Helvetica" charset="0"/>
                <a:ea typeface="Helvetica" charset="0"/>
                <a:cs typeface="Helvetica" charset="0"/>
              </a:rPr>
              <a:t>–</a:t>
            </a:r>
            <a:r>
              <a:rPr lang="en-GB" sz="2400">
                <a:latin typeface="Helvetica" charset="0"/>
                <a:ea typeface="Helvetica" charset="0"/>
                <a:cs typeface="Helvetica" charset="0"/>
              </a:rPr>
              <a:t> people, the natural world, our surroundings and events.”</a:t>
            </a:r>
          </a:p>
          <a:p>
            <a:pPr marL="0" marR="0" lvl="0" indent="0" defTabSz="914400" eaLnBrk="1" fontAlgn="auto" latinLnBrk="0" hangingPunct="1">
              <a:spcBef>
                <a:spcPts val="0"/>
              </a:spcBef>
              <a:spcAft>
                <a:spcPts val="600"/>
              </a:spcAft>
              <a:buClrTx/>
              <a:buSzTx/>
              <a:buFontTx/>
              <a:buNone/>
              <a:tabLst/>
              <a:defRPr/>
            </a:pPr>
            <a:r>
              <a:rPr lang="en-GB" sz="2400">
                <a:latin typeface="Helvetica" charset="0"/>
                <a:ea typeface="Helvetica" charset="0"/>
                <a:cs typeface="Helvetica" charset="0"/>
              </a:rPr>
              <a:t>	- Richard Boyatzis</a:t>
            </a:r>
          </a:p>
        </p:txBody>
      </p:sp>
    </p:spTree>
    <p:extLst>
      <p:ext uri="{BB962C8B-B14F-4D97-AF65-F5344CB8AC3E}">
        <p14:creationId xmlns:p14="http://schemas.microsoft.com/office/powerpoint/2010/main" val="395585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GB" dirty="0">
                <a:solidFill>
                  <a:schemeClr val="accent1"/>
                </a:solidFill>
                <a:latin typeface="Helvetica" charset="0"/>
                <a:ea typeface="Helvetica" charset="0"/>
                <a:cs typeface="Helvetica" charset="0"/>
              </a:rPr>
              <a:t>Emotional Intelligence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marL="0" indent="0">
              <a:spcBef>
                <a:spcPts val="0"/>
              </a:spcBef>
              <a:spcAft>
                <a:spcPts val="600"/>
              </a:spcAft>
              <a:buNone/>
              <a:defRPr/>
            </a:pPr>
            <a:endParaRPr lang="en-GB" sz="2400" i="1" dirty="0">
              <a:latin typeface="Helvetica" charset="0"/>
              <a:ea typeface="Helvetica" charset="0"/>
              <a:cs typeface="Helvetica" charset="0"/>
            </a:endParaRPr>
          </a:p>
          <a:p>
            <a:pPr marL="0" indent="0">
              <a:spcBef>
                <a:spcPts val="0"/>
              </a:spcBef>
              <a:spcAft>
                <a:spcPts val="600"/>
              </a:spcAft>
              <a:buNone/>
              <a:defRPr/>
            </a:pPr>
            <a:r>
              <a:rPr lang="en-GB" sz="2400" i="1" dirty="0">
                <a:latin typeface="Helvetica" charset="0"/>
                <a:ea typeface="Helvetica" charset="0"/>
                <a:cs typeface="Helvetica" charset="0"/>
              </a:rPr>
              <a:t>“</a:t>
            </a:r>
            <a:r>
              <a:rPr lang="en-GB" sz="2400" dirty="0">
                <a:latin typeface="Helvetica" charset="0"/>
                <a:ea typeface="Helvetica" charset="0"/>
                <a:cs typeface="Helvetica" charset="0"/>
              </a:rPr>
              <a:t>The ability to monitor one’s own and others’ feelings and emotions, to disseminate among them and to use this information to guide one’s thinking and actions.”</a:t>
            </a:r>
          </a:p>
          <a:p>
            <a:pPr marL="0" indent="0">
              <a:spcBef>
                <a:spcPts val="0"/>
              </a:spcBef>
              <a:spcAft>
                <a:spcPts val="600"/>
              </a:spcAft>
              <a:buNone/>
              <a:defRPr/>
            </a:pPr>
            <a:r>
              <a:rPr lang="en-GB" sz="2400" i="1" dirty="0">
                <a:latin typeface="Helvetica" charset="0"/>
                <a:ea typeface="Helvetica" charset="0"/>
                <a:cs typeface="Helvetica" charset="0"/>
              </a:rPr>
              <a:t>	- </a:t>
            </a:r>
            <a:r>
              <a:rPr lang="en-GB" sz="2400" dirty="0">
                <a:latin typeface="Helvetica" charset="0"/>
                <a:ea typeface="Helvetica" charset="0"/>
                <a:cs typeface="Helvetica" charset="0"/>
              </a:rPr>
              <a:t>Peter </a:t>
            </a:r>
            <a:r>
              <a:rPr lang="en-GB" sz="2400" dirty="0" err="1">
                <a:latin typeface="Helvetica" charset="0"/>
                <a:ea typeface="Helvetica" charset="0"/>
                <a:cs typeface="Helvetica" charset="0"/>
              </a:rPr>
              <a:t>Salovey</a:t>
            </a:r>
            <a:r>
              <a:rPr lang="en-GB" sz="2400" dirty="0">
                <a:latin typeface="Helvetica" charset="0"/>
                <a:ea typeface="Helvetica" charset="0"/>
                <a:cs typeface="Helvetica" charset="0"/>
              </a:rPr>
              <a:t> and John Mayer</a:t>
            </a:r>
            <a:endParaRPr lang="en-GB" sz="2400" i="1" dirty="0">
              <a:latin typeface="Helvetica" charset="0"/>
              <a:ea typeface="Helvetica" charset="0"/>
              <a:cs typeface="Helvetica" charset="0"/>
            </a:endParaRPr>
          </a:p>
          <a:p>
            <a:pPr marL="0" lvl="0" indent="0">
              <a:spcBef>
                <a:spcPts val="0"/>
              </a:spcBef>
              <a:spcAft>
                <a:spcPts val="600"/>
              </a:spcAft>
              <a:buNone/>
              <a:defRPr/>
            </a:pPr>
            <a:endParaRPr lang="en-GB" sz="2400" dirty="0">
              <a:latin typeface="Helvetica" charset="0"/>
              <a:ea typeface="Helvetica" charset="0"/>
              <a:cs typeface="Helvetica" charset="0"/>
            </a:endParaRPr>
          </a:p>
          <a:p>
            <a:pPr marL="0" lvl="0" indent="0">
              <a:spcBef>
                <a:spcPts val="0"/>
              </a:spcBef>
              <a:spcAft>
                <a:spcPts val="600"/>
              </a:spcAft>
              <a:buNone/>
              <a:defRPr/>
            </a:pPr>
            <a:r>
              <a:rPr lang="en-GB" sz="2400" dirty="0">
                <a:latin typeface="Helvetica" charset="0"/>
                <a:ea typeface="Helvetica" charset="0"/>
                <a:cs typeface="Helvetica" charset="0"/>
              </a:rPr>
              <a:t>“Managing feelings so that they are expressed appropriately and effectively, enabling people to work together smoothly toward their common goals.”</a:t>
            </a:r>
          </a:p>
          <a:p>
            <a:pPr marL="0" lvl="0" indent="0">
              <a:spcBef>
                <a:spcPts val="0"/>
              </a:spcBef>
              <a:spcAft>
                <a:spcPts val="600"/>
              </a:spcAft>
              <a:buNone/>
              <a:defRPr/>
            </a:pPr>
            <a:r>
              <a:rPr lang="en-GB" sz="2400" dirty="0">
                <a:latin typeface="Helvetica" charset="0"/>
                <a:ea typeface="Helvetica" charset="0"/>
                <a:cs typeface="Helvetica" charset="0"/>
              </a:rPr>
              <a:t>	- Daniel Goleman</a:t>
            </a:r>
          </a:p>
          <a:p>
            <a:pPr marL="0" lvl="0" indent="0">
              <a:spcBef>
                <a:spcPts val="0"/>
              </a:spcBef>
              <a:spcAft>
                <a:spcPts val="600"/>
              </a:spcAft>
              <a:buNone/>
              <a:defRPr/>
            </a:pPr>
            <a:endParaRPr lang="en-GB" sz="2400" dirty="0">
              <a:latin typeface="Helvetica" charset="0"/>
              <a:ea typeface="Helvetica" charset="0"/>
              <a:cs typeface="Helvetica" charset="0"/>
            </a:endParaRPr>
          </a:p>
          <a:p>
            <a:pPr marL="0" marR="0" lvl="0" indent="0" defTabSz="914400" eaLnBrk="1" fontAlgn="auto" latinLnBrk="0" hangingPunct="1">
              <a:spcBef>
                <a:spcPts val="0"/>
              </a:spcBef>
              <a:spcAft>
                <a:spcPts val="600"/>
              </a:spcAft>
              <a:buClrTx/>
              <a:buSzTx/>
              <a:buFontTx/>
              <a:buNone/>
              <a:tabLst/>
              <a:defRPr/>
            </a:pPr>
            <a:endParaRPr lang="en-GB" sz="2400" dirty="0">
              <a:latin typeface="Helvetica" charset="0"/>
              <a:ea typeface="Helvetica" charset="0"/>
              <a:cs typeface="Helvetica" charset="0"/>
            </a:endParaRPr>
          </a:p>
        </p:txBody>
      </p:sp>
    </p:spTree>
    <p:extLst>
      <p:ext uri="{BB962C8B-B14F-4D97-AF65-F5344CB8AC3E}">
        <p14:creationId xmlns:p14="http://schemas.microsoft.com/office/powerpoint/2010/main" val="768506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0"/>
            <a:ext cx="10515600" cy="1325563"/>
          </a:xfrm>
        </p:spPr>
        <p:txBody>
          <a:bodyPr/>
          <a:lstStyle/>
          <a:p>
            <a:pPr algn="ctr"/>
            <a:r>
              <a:rPr lang="en-GB" dirty="0" err="1">
                <a:latin typeface="Helvetica" charset="0"/>
                <a:ea typeface="Helvetica" charset="0"/>
                <a:cs typeface="Helvetica" charset="0"/>
              </a:rPr>
              <a:t>Damasio’s</a:t>
            </a:r>
            <a:r>
              <a:rPr lang="en-GB" dirty="0">
                <a:latin typeface="Helvetica" charset="0"/>
                <a:ea typeface="Helvetica" charset="0"/>
                <a:cs typeface="Helvetica" charset="0"/>
              </a:rPr>
              <a:t> Lawyer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520460" y="1193907"/>
            <a:ext cx="7151076" cy="5122329"/>
          </a:xfrm>
        </p:spPr>
      </p:pic>
      <p:sp>
        <p:nvSpPr>
          <p:cNvPr id="5" name="TextBox 4"/>
          <p:cNvSpPr txBox="1"/>
          <p:nvPr/>
        </p:nvSpPr>
        <p:spPr>
          <a:xfrm>
            <a:off x="3854969" y="3462685"/>
            <a:ext cx="4482059" cy="584775"/>
          </a:xfrm>
          <a:prstGeom prst="rect">
            <a:avLst/>
          </a:prstGeom>
          <a:noFill/>
        </p:spPr>
        <p:txBody>
          <a:bodyPr wrap="square" rtlCol="0">
            <a:spAutoFit/>
          </a:bodyPr>
          <a:lstStyle/>
          <a:p>
            <a:r>
              <a:rPr lang="en-GB" sz="3200" dirty="0">
                <a:latin typeface="Helvetica" charset="0"/>
                <a:ea typeface="Helvetica" charset="0"/>
                <a:cs typeface="Helvetica" charset="0"/>
              </a:rPr>
              <a:t>What is your data set?</a:t>
            </a:r>
          </a:p>
        </p:txBody>
      </p:sp>
      <p:sp>
        <p:nvSpPr>
          <p:cNvPr id="6" name="TextBox 5"/>
          <p:cNvSpPr txBox="1"/>
          <p:nvPr/>
        </p:nvSpPr>
        <p:spPr>
          <a:xfrm>
            <a:off x="3854969" y="4047460"/>
            <a:ext cx="4482059" cy="584775"/>
          </a:xfrm>
          <a:prstGeom prst="rect">
            <a:avLst/>
          </a:prstGeom>
          <a:noFill/>
        </p:spPr>
        <p:txBody>
          <a:bodyPr wrap="square" rtlCol="0">
            <a:spAutoFit/>
          </a:bodyPr>
          <a:lstStyle/>
          <a:p>
            <a:r>
              <a:rPr lang="en-GB" sz="3200" dirty="0">
                <a:latin typeface="Helvetica" charset="0"/>
                <a:ea typeface="Helvetica" charset="0"/>
                <a:cs typeface="Helvetica" charset="0"/>
              </a:rPr>
              <a:t>It’s not just cognitive.</a:t>
            </a:r>
          </a:p>
        </p:txBody>
      </p:sp>
    </p:spTree>
    <p:extLst>
      <p:ext uri="{BB962C8B-B14F-4D97-AF65-F5344CB8AC3E}">
        <p14:creationId xmlns:p14="http://schemas.microsoft.com/office/powerpoint/2010/main" val="122189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2CF4-F5D1-894B-A39D-966930DDEE9B}"/>
              </a:ext>
            </a:extLst>
          </p:cNvPr>
          <p:cNvSpPr>
            <a:spLocks noGrp="1"/>
          </p:cNvSpPr>
          <p:nvPr>
            <p:ph type="ctrTitle"/>
          </p:nvPr>
        </p:nvSpPr>
        <p:spPr>
          <a:xfrm>
            <a:off x="1524000" y="416763"/>
            <a:ext cx="9144000" cy="2387600"/>
          </a:xfrm>
        </p:spPr>
        <p:txBody>
          <a:bodyPr/>
          <a:lstStyle/>
          <a:p>
            <a:r>
              <a:rPr lang="en-US" dirty="0">
                <a:latin typeface="Helvetica" charset="0"/>
                <a:ea typeface="Helvetica" charset="0"/>
                <a:cs typeface="Helvetica" charset="0"/>
              </a:rPr>
              <a:t>What is Mindfulness?</a:t>
            </a:r>
          </a:p>
        </p:txBody>
      </p:sp>
      <p:sp>
        <p:nvSpPr>
          <p:cNvPr id="3" name="Subtitle 2">
            <a:extLst>
              <a:ext uri="{FF2B5EF4-FFF2-40B4-BE49-F238E27FC236}">
                <a16:creationId xmlns:a16="http://schemas.microsoft.com/office/drawing/2014/main" id="{918C846E-8BF2-944C-9A03-B1325F3F31B9}"/>
              </a:ext>
            </a:extLst>
          </p:cNvPr>
          <p:cNvSpPr>
            <a:spLocks noGrp="1"/>
          </p:cNvSpPr>
          <p:nvPr>
            <p:ph type="subTitle" idx="1"/>
          </p:nvPr>
        </p:nvSpPr>
        <p:spPr>
          <a:xfrm>
            <a:off x="1524000" y="3273791"/>
            <a:ext cx="9144000" cy="2400177"/>
          </a:xfrm>
        </p:spPr>
        <p:txBody>
          <a:bodyPr>
            <a:normAutofit fontScale="92500"/>
          </a:bodyPr>
          <a:lstStyle/>
          <a:p>
            <a:r>
              <a:rPr lang="en-US" sz="4000" b="1" dirty="0">
                <a:latin typeface="Helvetica" charset="0"/>
                <a:ea typeface="Helvetica" charset="0"/>
                <a:cs typeface="Helvetica" charset="0"/>
              </a:rPr>
              <a:t>“Mindfulness</a:t>
            </a:r>
            <a:r>
              <a:rPr lang="en-US" sz="4000" dirty="0">
                <a:latin typeface="Helvetica" charset="0"/>
                <a:ea typeface="Helvetica" charset="0"/>
                <a:cs typeface="Helvetica" charset="0"/>
              </a:rPr>
              <a:t> is awareness that arises through paying attention, on purpose, in the present moment, non-</a:t>
            </a:r>
            <a:r>
              <a:rPr lang="en-US" sz="4000" dirty="0" err="1">
                <a:latin typeface="Helvetica" charset="0"/>
                <a:ea typeface="Helvetica" charset="0"/>
                <a:cs typeface="Helvetica" charset="0"/>
              </a:rPr>
              <a:t>judgementally</a:t>
            </a:r>
            <a:r>
              <a:rPr lang="en-US" sz="4000" dirty="0">
                <a:latin typeface="Helvetica" charset="0"/>
                <a:ea typeface="Helvetica" charset="0"/>
                <a:cs typeface="Helvetica" charset="0"/>
              </a:rPr>
              <a:t>”</a:t>
            </a:r>
          </a:p>
          <a:p>
            <a:r>
              <a:rPr lang="en-US" sz="4000" dirty="0">
                <a:latin typeface="Helvetica" charset="0"/>
                <a:ea typeface="Helvetica" charset="0"/>
                <a:cs typeface="Helvetica" charset="0"/>
              </a:rPr>
              <a:t>			              </a:t>
            </a:r>
            <a:r>
              <a:rPr lang="en-US" sz="2200" dirty="0">
                <a:latin typeface="Helvetica" charset="0"/>
                <a:ea typeface="Helvetica" charset="0"/>
                <a:cs typeface="Helvetica" charset="0"/>
              </a:rPr>
              <a:t>- Jon </a:t>
            </a:r>
            <a:r>
              <a:rPr lang="en-US" sz="2200" dirty="0" err="1">
                <a:latin typeface="Helvetica" charset="0"/>
                <a:ea typeface="Helvetica" charset="0"/>
                <a:cs typeface="Helvetica" charset="0"/>
              </a:rPr>
              <a:t>Kabat</a:t>
            </a:r>
            <a:r>
              <a:rPr lang="en-US" sz="2200" dirty="0">
                <a:latin typeface="Helvetica" charset="0"/>
                <a:ea typeface="Helvetica" charset="0"/>
                <a:cs typeface="Helvetica" charset="0"/>
              </a:rPr>
              <a:t> Zin</a:t>
            </a:r>
            <a:endParaRPr lang="en-GB" sz="2200" dirty="0">
              <a:latin typeface="Helvetica" charset="0"/>
              <a:ea typeface="Helvetica" charset="0"/>
              <a:cs typeface="Helvetica" charset="0"/>
            </a:endParaRPr>
          </a:p>
          <a:p>
            <a:endParaRPr lang="en-US" sz="3800" dirty="0">
              <a:latin typeface="Helvetica" charset="0"/>
              <a:ea typeface="Helvetica" charset="0"/>
              <a:cs typeface="Helvetica" charset="0"/>
            </a:endParaRPr>
          </a:p>
        </p:txBody>
      </p:sp>
    </p:spTree>
    <p:extLst>
      <p:ext uri="{BB962C8B-B14F-4D97-AF65-F5344CB8AC3E}">
        <p14:creationId xmlns:p14="http://schemas.microsoft.com/office/powerpoint/2010/main" val="27333595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2CF4-F5D1-894B-A39D-966930DDEE9B}"/>
              </a:ext>
            </a:extLst>
          </p:cNvPr>
          <p:cNvSpPr>
            <a:spLocks noGrp="1"/>
          </p:cNvSpPr>
          <p:nvPr>
            <p:ph type="ctrTitle"/>
          </p:nvPr>
        </p:nvSpPr>
        <p:spPr>
          <a:xfrm>
            <a:off x="1524000" y="416763"/>
            <a:ext cx="9144000" cy="2387600"/>
          </a:xfrm>
        </p:spPr>
        <p:txBody>
          <a:bodyPr/>
          <a:lstStyle/>
          <a:p>
            <a:r>
              <a:rPr lang="en-US" dirty="0"/>
              <a:t>What is Mindfulness?</a:t>
            </a:r>
          </a:p>
        </p:txBody>
      </p:sp>
      <p:sp>
        <p:nvSpPr>
          <p:cNvPr id="3" name="Subtitle 2">
            <a:extLst>
              <a:ext uri="{FF2B5EF4-FFF2-40B4-BE49-F238E27FC236}">
                <a16:creationId xmlns:a16="http://schemas.microsoft.com/office/drawing/2014/main" id="{918C846E-8BF2-944C-9A03-B1325F3F31B9}"/>
              </a:ext>
            </a:extLst>
          </p:cNvPr>
          <p:cNvSpPr>
            <a:spLocks noGrp="1"/>
          </p:cNvSpPr>
          <p:nvPr>
            <p:ph type="subTitle" idx="1"/>
          </p:nvPr>
        </p:nvSpPr>
        <p:spPr/>
        <p:txBody>
          <a:bodyPr>
            <a:normAutofit/>
          </a:bodyPr>
          <a:lstStyle/>
          <a:p>
            <a:r>
              <a:rPr lang="en-US" sz="3800" dirty="0"/>
              <a:t>Paying Attention.</a:t>
            </a:r>
          </a:p>
          <a:p>
            <a:r>
              <a:rPr lang="en-US" sz="3800" dirty="0"/>
              <a:t>Being Present.</a:t>
            </a:r>
          </a:p>
        </p:txBody>
      </p:sp>
      <p:pic>
        <p:nvPicPr>
          <p:cNvPr id="5" name="Picture 4">
            <a:extLst>
              <a:ext uri="{FF2B5EF4-FFF2-40B4-BE49-F238E27FC236}">
                <a16:creationId xmlns:a16="http://schemas.microsoft.com/office/drawing/2014/main" id="{D2DD3A78-2FA3-EE41-820F-9C8BD8888B3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pic>
        <p:nvPicPr>
          <p:cNvPr id="7" name="Picture 6">
            <a:extLst>
              <a:ext uri="{FF2B5EF4-FFF2-40B4-BE49-F238E27FC236}">
                <a16:creationId xmlns:a16="http://schemas.microsoft.com/office/drawing/2014/main" id="{93CCAA81-D599-8A47-9272-7FE8019AFFC5}"/>
              </a:ext>
            </a:extLst>
          </p:cNvPr>
          <p:cNvPicPr>
            <a:picLocks noChangeAspect="1"/>
          </p:cNvPicPr>
          <p:nvPr/>
        </p:nvPicPr>
        <p:blipFill>
          <a:blip r:embed="rId4"/>
          <a:stretch>
            <a:fillRect/>
          </a:stretch>
        </p:blipFill>
        <p:spPr>
          <a:xfrm>
            <a:off x="2924400" y="585838"/>
            <a:ext cx="6032400" cy="6032400"/>
          </a:xfrm>
          <a:prstGeom prst="rect">
            <a:avLst/>
          </a:prstGeom>
        </p:spPr>
      </p:pic>
    </p:spTree>
    <p:extLst>
      <p:ext uri="{BB962C8B-B14F-4D97-AF65-F5344CB8AC3E}">
        <p14:creationId xmlns:p14="http://schemas.microsoft.com/office/powerpoint/2010/main" val="21040056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QPT3VHF6MKWP-83287781-43666</_dlc_DocId>
    <_dlc_DocIdUrl xmlns="4595ca7b-3a15-4971-af5f-cadc29c03e04">
      <Url>https://qataruniversity-prd.qu.edu.qa/_layouts/15/DocIdRedir.aspx?ID=QPT3VHF6MKWP-83287781-43666</Url>
      <Description>QPT3VHF6MKWP-83287781-43666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0" ma:contentTypeDescription="Create a new document." ma:contentTypeScope="" ma:versionID="7d8cd048ccc8525b498775d87f95a921">
  <xsd:schema xmlns:xsd="http://www.w3.org/2001/XMLSchema" xmlns:xs="http://www.w3.org/2001/XMLSchema" xmlns:p="http://schemas.microsoft.com/office/2006/metadata/properties" xmlns:ns2="4595ca7b-3a15-4971-af5f-cadc29c03e04" targetNamespace="http://schemas.microsoft.com/office/2006/metadata/properties" ma:root="true" ma:fieldsID="91704bcc1b3d810af0b8b673c3023ee6"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D80D26-C97E-4CEF-886A-60248F17F312}"/>
</file>

<file path=customXml/itemProps2.xml><?xml version="1.0" encoding="utf-8"?>
<ds:datastoreItem xmlns:ds="http://schemas.openxmlformats.org/officeDocument/2006/customXml" ds:itemID="{D98DD45B-FA27-48B4-84D8-EA1ED5F1DB50}"/>
</file>

<file path=customXml/itemProps3.xml><?xml version="1.0" encoding="utf-8"?>
<ds:datastoreItem xmlns:ds="http://schemas.openxmlformats.org/officeDocument/2006/customXml" ds:itemID="{DAC7E9DA-A5C3-44C9-BF16-E7302438252E}"/>
</file>

<file path=customXml/itemProps4.xml><?xml version="1.0" encoding="utf-8"?>
<ds:datastoreItem xmlns:ds="http://schemas.openxmlformats.org/officeDocument/2006/customXml" ds:itemID="{E06973CB-5670-4313-A280-1BED4483DE1C}"/>
</file>

<file path=docProps/app.xml><?xml version="1.0" encoding="utf-8"?>
<Properties xmlns="http://schemas.openxmlformats.org/officeDocument/2006/extended-properties" xmlns:vt="http://schemas.openxmlformats.org/officeDocument/2006/docPropsVTypes">
  <Template/>
  <TotalTime>78193</TotalTime>
  <Words>1015</Words>
  <Application>Microsoft Macintosh PowerPoint</Application>
  <PresentationFormat>Widescreen</PresentationFormat>
  <Paragraphs>157</Paragraphs>
  <Slides>33</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Calibri Light</vt:lpstr>
      <vt:lpstr>Helvetica</vt:lpstr>
      <vt:lpstr>Helvetica Light</vt:lpstr>
      <vt:lpstr>Custom Design</vt:lpstr>
      <vt:lpstr>Office Theme</vt:lpstr>
      <vt:lpstr>Grounded Mind:  Where mindfulness and emotional intelligence meet.</vt:lpstr>
      <vt:lpstr>One Moment</vt:lpstr>
      <vt:lpstr>Monkey Mind</vt:lpstr>
      <vt:lpstr>Applied psychology</vt:lpstr>
      <vt:lpstr>Mindfulness </vt:lpstr>
      <vt:lpstr>Emotional Intelligence</vt:lpstr>
      <vt:lpstr>Damasio’s Lawyer</vt:lpstr>
      <vt:lpstr>What is Mindfulness?</vt:lpstr>
      <vt:lpstr>What is Mindfulness?</vt:lpstr>
      <vt:lpstr>Mindfulness: consequences for self</vt:lpstr>
      <vt:lpstr>Mindfulness: consequences for relationships </vt:lpstr>
      <vt:lpstr>Regular Mindfulness Meditation: Physical Consequences</vt:lpstr>
      <vt:lpstr>Regular Mindfulness Meditation: Psychological Consequences</vt:lpstr>
      <vt:lpstr>Harvard Business Review</vt:lpstr>
      <vt:lpstr>The Present Moment</vt:lpstr>
      <vt:lpstr>Formal Practice</vt:lpstr>
      <vt:lpstr>One Mindful Moment</vt:lpstr>
      <vt:lpstr>How was that different from the last minute?</vt:lpstr>
      <vt:lpstr>What is Emotional Intelligence?</vt:lpstr>
      <vt:lpstr>Emotional Intelligence</vt:lpstr>
      <vt:lpstr>Bringing it together:  Mindfulness meets Emotional Intelligence</vt:lpstr>
      <vt:lpstr>Put on your oxygen mask first!</vt:lpstr>
      <vt:lpstr>Self Awareness</vt:lpstr>
      <vt:lpstr>Evolutionary Psychology</vt:lpstr>
      <vt:lpstr>Mind your amygdala</vt:lpstr>
      <vt:lpstr>Managing Reactivity</vt:lpstr>
      <vt:lpstr>Hijacking the Amygdala</vt:lpstr>
      <vt:lpstr>PowerPoint Presentation</vt:lpstr>
      <vt:lpstr>Trigger identification</vt:lpstr>
      <vt:lpstr>Come down off a trigger</vt:lpstr>
      <vt:lpstr>What is “identification”?</vt:lpstr>
      <vt:lpstr>PowerPoint Presentation</vt:lpstr>
      <vt:lpstr>Twitter/Instagram: @DrAaronB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Research</dc:title>
  <dc:creator>Aaron Balick</dc:creator>
  <cp:lastModifiedBy>Aaron Balick</cp:lastModifiedBy>
  <cp:revision>167</cp:revision>
  <cp:lastPrinted>2018-09-11T11:46:41Z</cp:lastPrinted>
  <dcterms:created xsi:type="dcterms:W3CDTF">2018-06-26T08:08:57Z</dcterms:created>
  <dcterms:modified xsi:type="dcterms:W3CDTF">2020-05-10T14:35:33Z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96405853-075c-467b-8573-f26db602cfd9</vt:lpwstr>
  </property>
</Properties>
</file>